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8" r:id="rId3"/>
    <p:sldId id="270" r:id="rId4"/>
    <p:sldId id="272" r:id="rId5"/>
    <p:sldId id="274" r:id="rId6"/>
    <p:sldId id="271"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718" y="4525926"/>
            <a:ext cx="2796335" cy="1635312"/>
          </a:xfrm>
          <a:prstGeom prst="rect">
            <a:avLst/>
          </a:prstGeom>
        </p:spPr>
      </p:pic>
    </p:spTree>
    <p:extLst>
      <p:ext uri="{BB962C8B-B14F-4D97-AF65-F5344CB8AC3E}">
        <p14:creationId xmlns:p14="http://schemas.microsoft.com/office/powerpoint/2010/main" val="23685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49" y="482517"/>
            <a:ext cx="10988849" cy="2869528"/>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hasCustomPrompt="1"/>
          </p:nvPr>
        </p:nvSpPr>
        <p:spPr>
          <a:xfrm>
            <a:off x="837391" y="3511875"/>
            <a:ext cx="10988849" cy="150901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6026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0"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419765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6"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9819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itle 1"/>
          <p:cNvSpPr>
            <a:spLocks noGrp="1"/>
          </p:cNvSpPr>
          <p:nvPr>
            <p:ph type="title" hasCustomPrompt="1"/>
          </p:nvPr>
        </p:nvSpPr>
        <p:spPr>
          <a:xfrm>
            <a:off x="838200"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6"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6"/>
            <a:ext cx="27432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41954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23963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619956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3"/>
            <a:ext cx="3932237" cy="1837267"/>
          </a:xfrm>
        </p:spPr>
        <p:txBody>
          <a:bodyPr anchor="t"/>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5183187" y="220133"/>
            <a:ext cx="6687079" cy="5726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5439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3"/>
            <a:ext cx="3932237" cy="1837267"/>
          </a:xfrm>
        </p:spPr>
        <p:txBody>
          <a:bodyPr anchor="t"/>
          <a:lstStyle>
            <a:lvl1pPr>
              <a:defRPr sz="32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
        <p:nvSpPr>
          <p:cNvPr id="6" name="Picture Placeholder 2"/>
          <p:cNvSpPr>
            <a:spLocks noGrp="1"/>
          </p:cNvSpPr>
          <p:nvPr>
            <p:ph type="pic" idx="1"/>
          </p:nvPr>
        </p:nvSpPr>
        <p:spPr>
          <a:xfrm>
            <a:off x="5183187" y="220132"/>
            <a:ext cx="6712479" cy="5775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365065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0" y="4564225"/>
            <a:ext cx="1523536" cy="1049174"/>
          </a:xfrm>
          <a:prstGeom prst="rect">
            <a:avLst/>
          </a:prstGeom>
        </p:spPr>
      </p:pic>
    </p:spTree>
    <p:extLst>
      <p:ext uri="{BB962C8B-B14F-4D97-AF65-F5344CB8AC3E}">
        <p14:creationId xmlns:p14="http://schemas.microsoft.com/office/powerpoint/2010/main" val="176406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1548" y="0"/>
            <a:ext cx="6124575" cy="6858000"/>
          </a:xfrm>
          <a:prstGeom prst="rect">
            <a:avLst/>
          </a:prstGeom>
        </p:spPr>
      </p:pic>
      <p:sp>
        <p:nvSpPr>
          <p:cNvPr id="7" name="Rectangle 6"/>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userDrawn="1"/>
        </p:nvSpPr>
        <p:spPr>
          <a:xfrm>
            <a:off x="6051548"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0065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850" y="0"/>
            <a:ext cx="6153150" cy="6858000"/>
          </a:xfrm>
          <a:prstGeom prst="rect">
            <a:avLst/>
          </a:prstGeom>
        </p:spPr>
      </p:pic>
      <p:sp>
        <p:nvSpPr>
          <p:cNvPr id="11" name="Rectangle 10"/>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051548"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4287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0" y="4564225"/>
            <a:ext cx="1523536" cy="1049174"/>
          </a:xfrm>
          <a:prstGeom prst="rect">
            <a:avLst/>
          </a:prstGeom>
        </p:spPr>
      </p:pic>
    </p:spTree>
    <p:extLst>
      <p:ext uri="{BB962C8B-B14F-4D97-AF65-F5344CB8AC3E}">
        <p14:creationId xmlns:p14="http://schemas.microsoft.com/office/powerpoint/2010/main" val="120953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userDrawn="1"/>
        </p:nvSpPr>
        <p:spPr>
          <a:xfrm>
            <a:off x="0" y="3759200"/>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712744" y="4160837"/>
            <a:ext cx="7153276"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4" y="5749924"/>
            <a:ext cx="7153276"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3223635"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718" y="4525926"/>
            <a:ext cx="2796335" cy="1635312"/>
          </a:xfrm>
          <a:prstGeom prst="rect">
            <a:avLst/>
          </a:prstGeom>
        </p:spPr>
      </p:pic>
    </p:spTree>
    <p:extLst>
      <p:ext uri="{BB962C8B-B14F-4D97-AF65-F5344CB8AC3E}">
        <p14:creationId xmlns:p14="http://schemas.microsoft.com/office/powerpoint/2010/main" val="395557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1700" y="0"/>
            <a:ext cx="6210300" cy="6858000"/>
          </a:xfrm>
          <a:prstGeom prst="rect">
            <a:avLst/>
          </a:prstGeom>
        </p:spPr>
      </p:pic>
      <p:sp>
        <p:nvSpPr>
          <p:cNvPr id="7" name="Rectangle 6"/>
          <p:cNvSpPr/>
          <p:nvPr userDrawn="1"/>
        </p:nvSpPr>
        <p:spPr>
          <a:xfrm>
            <a:off x="0" y="0"/>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4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4"/>
            <a:ext cx="5530851" cy="695325"/>
          </a:xfrm>
        </p:spPr>
        <p:txBody>
          <a:bodyPr anchor="ctr"/>
          <a:lstStyle>
            <a:lvl1pPr marL="0" indent="0" algn="l">
              <a:buNone/>
              <a:defRPr sz="2400">
                <a:solidFill>
                  <a:srgbClr val="FDB91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p:cNvSpPr/>
          <p:nvPr userDrawn="1"/>
        </p:nvSpPr>
        <p:spPr>
          <a:xfrm flipH="1">
            <a:off x="6095840"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p14="http://schemas.microsoft.com/office/powerpoint/2010/main" val="124562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3223" y="1564943"/>
            <a:ext cx="6086475" cy="5295900"/>
          </a:xfrm>
          <a:prstGeom prst="rect">
            <a:avLst/>
          </a:prstGeom>
        </p:spPr>
      </p:pic>
      <p:sp>
        <p:nvSpPr>
          <p:cNvPr id="10" name="Rectangle 9"/>
          <p:cNvSpPr/>
          <p:nvPr userDrawn="1"/>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0349" y="1915886"/>
            <a:ext cx="5607051" cy="1596571"/>
          </a:xfrm>
        </p:spPr>
        <p:txBody>
          <a:bodyPr anchor="t">
            <a:noAutofit/>
          </a:bodyPr>
          <a:lstStyle>
            <a:lvl1pPr algn="l">
              <a:defRPr sz="36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19"/>
            <a:ext cx="5607051" cy="2673435"/>
          </a:xfrm>
        </p:spPr>
        <p:txBody>
          <a:bodyPr anchor="t"/>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p:cNvSpPr/>
          <p:nvPr userDrawn="1"/>
        </p:nvSpPr>
        <p:spPr>
          <a:xfrm flipH="1">
            <a:off x="6095840"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0402" y="239681"/>
            <a:ext cx="5835491" cy="960325"/>
          </a:xfrm>
          <a:prstGeom prst="rect">
            <a:avLst/>
          </a:prstGeom>
        </p:spPr>
      </p:pic>
      <p:sp>
        <p:nvSpPr>
          <p:cNvPr id="11" name="Slide Number Placeholder 5"/>
          <p:cNvSpPr>
            <a:spLocks noGrp="1"/>
          </p:cNvSpPr>
          <p:nvPr>
            <p:ph type="sldNum" sz="quarter" idx="12"/>
          </p:nvPr>
        </p:nvSpPr>
        <p:spPr>
          <a:xfrm>
            <a:off x="260349" y="6355755"/>
            <a:ext cx="27432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30890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49" y="482517"/>
            <a:ext cx="10988849" cy="2869528"/>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1" y="3511875"/>
            <a:ext cx="10988849" cy="150901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6"/>
            <a:ext cx="2743200" cy="365125"/>
          </a:xfrm>
        </p:spPr>
        <p:txBody>
          <a:bodyPr/>
          <a:lstStyle>
            <a:lvl1pPr>
              <a:defRPr>
                <a:solidFill>
                  <a:schemeClr val="accent1"/>
                </a:solidFill>
              </a:defRPr>
            </a:lvl1pPr>
          </a:lstStyle>
          <a:p>
            <a:fld id="{2C2A6AE3-36F9-4B37-9E3B-E1F236E2353C}"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250" t="6265" r="2070" b="6044"/>
          <a:stretch/>
        </p:blipFill>
        <p:spPr>
          <a:xfrm>
            <a:off x="8819148" y="6242777"/>
            <a:ext cx="3001550" cy="452706"/>
          </a:xfrm>
          <a:prstGeom prst="rect">
            <a:avLst/>
          </a:prstGeom>
        </p:spPr>
      </p:pic>
    </p:spTree>
    <p:extLst>
      <p:ext uri="{BB962C8B-B14F-4D97-AF65-F5344CB8AC3E}">
        <p14:creationId xmlns:p14="http://schemas.microsoft.com/office/powerpoint/2010/main" val="223132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36700"/>
            <a:ext cx="11010900" cy="45038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236056"/>
            <a:ext cx="2743200" cy="365125"/>
          </a:xfrm>
          <a:prstGeom prst="rect">
            <a:avLst/>
          </a:prstGeom>
        </p:spPr>
        <p:txBody>
          <a:bodyPr vert="horz" lIns="91440" tIns="45720" rIns="91440" bIns="45720" rtlCol="0" anchor="ctr"/>
          <a:lstStyle>
            <a:lvl1pPr algn="l">
              <a:defRPr sz="1200">
                <a:solidFill>
                  <a:schemeClr val="tx1"/>
                </a:solidFill>
              </a:defRPr>
            </a:lvl1pPr>
          </a:lstStyle>
          <a:p>
            <a:fld id="{2C2A6AE3-36F9-4B37-9E3B-E1F236E2353C}" type="slidenum">
              <a:rPr lang="en-US" smtClean="0"/>
              <a:pPr/>
              <a:t>‹#›</a:t>
            </a:fld>
            <a:endParaRPr lang="en-US" dirty="0"/>
          </a:p>
        </p:txBody>
      </p:sp>
      <p:sp>
        <p:nvSpPr>
          <p:cNvPr id="7" name="Rectangle 6"/>
          <p:cNvSpPr/>
          <p:nvPr userDrawn="1"/>
        </p:nvSpPr>
        <p:spPr>
          <a:xfrm>
            <a:off x="0"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36244"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697996" y="6159337"/>
            <a:ext cx="3151104" cy="518565"/>
          </a:xfrm>
          <a:prstGeom prst="rect">
            <a:avLst/>
          </a:prstGeom>
        </p:spPr>
      </p:pic>
    </p:spTree>
    <p:extLst>
      <p:ext uri="{BB962C8B-B14F-4D97-AF65-F5344CB8AC3E}">
        <p14:creationId xmlns:p14="http://schemas.microsoft.com/office/powerpoint/2010/main" val="1241957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b="1" kern="1200">
          <a:solidFill>
            <a:srgbClr val="0A3370"/>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Leadership &amp; Management</a:t>
            </a:r>
          </a:p>
        </p:txBody>
      </p:sp>
      <p:sp>
        <p:nvSpPr>
          <p:cNvPr id="3" name="Content Placeholder 2"/>
          <p:cNvSpPr>
            <a:spLocks noGrp="1"/>
          </p:cNvSpPr>
          <p:nvPr>
            <p:ph idx="1"/>
          </p:nvPr>
        </p:nvSpPr>
        <p:spPr>
          <a:xfrm>
            <a:off x="770965" y="1531158"/>
            <a:ext cx="11078135" cy="4627595"/>
          </a:xfrm>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Leadership:</a:t>
            </a:r>
          </a:p>
          <a:p>
            <a:pPr lvl="1"/>
            <a:r>
              <a:rPr lang="en-US" sz="1400" dirty="0">
                <a:latin typeface="Times New Roman" panose="02020603050405020304" pitchFamily="18" charset="0"/>
                <a:cs typeface="Times New Roman" panose="02020603050405020304" pitchFamily="18" charset="0"/>
              </a:rPr>
              <a:t>Combination of varies leadership styles to attain a goal.</a:t>
            </a:r>
          </a:p>
          <a:p>
            <a:pPr lvl="1"/>
            <a:r>
              <a:rPr lang="en-US" sz="1400" dirty="0">
                <a:latin typeface="Times New Roman" panose="02020603050405020304" pitchFamily="18" charset="0"/>
                <a:cs typeface="Times New Roman" panose="02020603050405020304" pitchFamily="18" charset="0"/>
              </a:rPr>
              <a:t>Caring, communicative and open for others well being.</a:t>
            </a:r>
          </a:p>
          <a:p>
            <a:pPr lvl="1"/>
            <a:r>
              <a:rPr lang="en-US" sz="1400" dirty="0">
                <a:latin typeface="Times New Roman" panose="02020603050405020304" pitchFamily="18" charset="0"/>
                <a:cs typeface="Times New Roman" panose="02020603050405020304" pitchFamily="18" charset="0"/>
              </a:rPr>
              <a:t>A style that employees can follow.</a:t>
            </a:r>
          </a:p>
          <a:p>
            <a:pPr marL="457200" lvl="1"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P-O-L-C Framework:</a:t>
            </a:r>
          </a:p>
          <a:p>
            <a:pPr lvl="1"/>
            <a:r>
              <a:rPr lang="en-US" sz="1400" dirty="0">
                <a:latin typeface="Times New Roman" panose="02020603050405020304" pitchFamily="18" charset="0"/>
                <a:cs typeface="Times New Roman" panose="02020603050405020304" pitchFamily="18" charset="0"/>
              </a:rPr>
              <a:t>Planning -  Creates goals and or outlines.</a:t>
            </a:r>
          </a:p>
          <a:p>
            <a:pPr lvl="1"/>
            <a:r>
              <a:rPr lang="en-US" sz="1400" dirty="0">
                <a:latin typeface="Times New Roman" panose="02020603050405020304" pitchFamily="18" charset="0"/>
                <a:cs typeface="Times New Roman" panose="02020603050405020304" pitchFamily="18" charset="0"/>
              </a:rPr>
              <a:t>Organizing – Develops strategies to ensure the success of the companies' objections.</a:t>
            </a:r>
          </a:p>
          <a:p>
            <a:pPr lvl="1"/>
            <a:r>
              <a:rPr lang="en-US" sz="1400" dirty="0">
                <a:latin typeface="Times New Roman" panose="02020603050405020304" pitchFamily="18" charset="0"/>
                <a:cs typeface="Times New Roman" panose="02020603050405020304" pitchFamily="18" charset="0"/>
              </a:rPr>
              <a:t>Leading – Lead by examples to motivate them (team)</a:t>
            </a:r>
          </a:p>
          <a:p>
            <a:pPr marL="457200" lvl="1" indent="0">
              <a:buNone/>
            </a:pPr>
            <a:r>
              <a:rPr lang="en-US" sz="1400" dirty="0">
                <a:latin typeface="Times New Roman" panose="02020603050405020304" pitchFamily="18" charset="0"/>
                <a:cs typeface="Times New Roman" panose="02020603050405020304" pitchFamily="18" charset="0"/>
              </a:rPr>
              <a:t>Controlling – Ensuring the success of each employee with performance checks and frequent discussions.</a:t>
            </a:r>
          </a:p>
          <a:p>
            <a:pPr marL="457200" lvl="1" indent="0">
              <a:buNone/>
            </a:pPr>
            <a:r>
              <a:rPr lang="en-US" sz="1400" dirty="0">
                <a:latin typeface="Times New Roman" panose="02020603050405020304" pitchFamily="18" charset="0"/>
                <a:cs typeface="Times New Roman" panose="02020603050405020304" pitchFamily="18" charset="0"/>
              </a:rPr>
              <a:t> </a:t>
            </a:r>
          </a:p>
          <a:p>
            <a:pPr marL="0" indent="0">
              <a:buNone/>
            </a:pPr>
            <a:r>
              <a:rPr lang="en-US" sz="1400" dirty="0">
                <a:latin typeface="Times New Roman" panose="02020603050405020304" pitchFamily="18" charset="0"/>
                <a:cs typeface="Times New Roman" panose="02020603050405020304" pitchFamily="18" charset="0"/>
              </a:rPr>
              <a:t>Democratic Leadership:</a:t>
            </a:r>
          </a:p>
          <a:p>
            <a:pPr lvl="1"/>
            <a:r>
              <a:rPr lang="en-US" sz="1400" dirty="0">
                <a:latin typeface="Times New Roman" panose="02020603050405020304" pitchFamily="18" charset="0"/>
                <a:cs typeface="Times New Roman" panose="02020603050405020304" pitchFamily="18" charset="0"/>
              </a:rPr>
              <a:t>Collaboration with teams to encourage ideas and share ideas.</a:t>
            </a:r>
          </a:p>
          <a:p>
            <a:pPr lvl="1"/>
            <a:r>
              <a:rPr lang="en-US" sz="1400" dirty="0">
                <a:latin typeface="Times New Roman" panose="02020603050405020304" pitchFamily="18" charset="0"/>
                <a:cs typeface="Times New Roman" panose="02020603050405020304" pitchFamily="18" charset="0"/>
              </a:rPr>
              <a:t>Encourage Creativity.</a:t>
            </a:r>
          </a:p>
          <a:p>
            <a:pPr lvl="1"/>
            <a:r>
              <a:rPr lang="en-US" sz="1400" dirty="0">
                <a:latin typeface="Times New Roman" panose="02020603050405020304" pitchFamily="18" charset="0"/>
                <a:cs typeface="Times New Roman" panose="02020603050405020304" pitchFamily="18" charset="0"/>
              </a:rPr>
              <a:t>Groups are encouraged to share their ideas and leads to better ideas.</a:t>
            </a:r>
          </a:p>
          <a:p>
            <a:pPr lvl="1"/>
            <a:r>
              <a:rPr lang="en-US" sz="1400" dirty="0">
                <a:latin typeface="Times New Roman" panose="02020603050405020304" pitchFamily="18" charset="0"/>
                <a:cs typeface="Times New Roman" panose="02020603050405020304" pitchFamily="18" charset="0"/>
              </a:rPr>
              <a:t>Increases high productivity.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2A6AE3-36F9-4B37-9E3B-E1F236E2353C}" type="slidenum">
              <a:rPr kumimoji="0" lang="en-US" sz="1200" b="0" i="0" u="none" strike="noStrike" kern="1200" cap="none" spc="0" normalizeH="0" baseline="0" noProof="0" smtClean="0">
                <a:ln>
                  <a:noFill/>
                </a:ln>
                <a:solidFill>
                  <a:srgbClr val="0A33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A3370"/>
              </a:solidFill>
              <a:effectLst/>
              <a:uLnTx/>
              <a:uFillTx/>
              <a:latin typeface="Arial"/>
              <a:ea typeface="+mn-ea"/>
              <a:cs typeface="+mn-cs"/>
            </a:endParaRPr>
          </a:p>
        </p:txBody>
      </p:sp>
      <p:pic>
        <p:nvPicPr>
          <p:cNvPr id="6146" name="Picture 2" descr="Leadership Vs Management |">
            <a:extLst>
              <a:ext uri="{FF2B5EF4-FFF2-40B4-BE49-F238E27FC236}">
                <a16:creationId xmlns:a16="http://schemas.microsoft.com/office/drawing/2014/main" id="{626DF6B7-12DA-27C2-D5D6-D4010961E8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729" y="1062319"/>
            <a:ext cx="3321423" cy="206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0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1193800"/>
          </a:xfrm>
        </p:spPr>
        <p:txBody>
          <a:bodyPr anchor="ctr">
            <a:normAutofit/>
          </a:bodyPr>
          <a:lstStyle/>
          <a:p>
            <a:r>
              <a:rPr lang="en-US" dirty="0"/>
              <a:t>Followership </a:t>
            </a:r>
          </a:p>
        </p:txBody>
      </p:sp>
      <p:sp>
        <p:nvSpPr>
          <p:cNvPr id="3" name="Content Placeholder 2"/>
          <p:cNvSpPr>
            <a:spLocks noGrp="1"/>
          </p:cNvSpPr>
          <p:nvPr>
            <p:ph sz="half" idx="1"/>
          </p:nvPr>
        </p:nvSpPr>
        <p:spPr>
          <a:xfrm>
            <a:off x="838200" y="1532466"/>
            <a:ext cx="5359400" cy="4463380"/>
          </a:xfrm>
        </p:spPr>
        <p:txBody>
          <a:bodyPr>
            <a:normAutofit/>
          </a:bodyPr>
          <a:lstStyle/>
          <a:p>
            <a:r>
              <a:rPr lang="en-US" sz="1300"/>
              <a:t>Agreeableness:</a:t>
            </a:r>
          </a:p>
          <a:p>
            <a:pPr lvl="1"/>
            <a:r>
              <a:rPr lang="en-US" sz="1300"/>
              <a:t>Tolerant</a:t>
            </a:r>
          </a:p>
          <a:p>
            <a:pPr lvl="1"/>
            <a:r>
              <a:rPr lang="en-US" sz="1300"/>
              <a:t>Sensitive</a:t>
            </a:r>
          </a:p>
          <a:p>
            <a:pPr lvl="1"/>
            <a:r>
              <a:rPr lang="en-US" sz="1300"/>
              <a:t>Trusting</a:t>
            </a:r>
          </a:p>
          <a:p>
            <a:pPr lvl="1"/>
            <a:r>
              <a:rPr lang="en-US" sz="1300"/>
              <a:t>Kind</a:t>
            </a:r>
          </a:p>
          <a:p>
            <a:pPr lvl="1"/>
            <a:r>
              <a:rPr lang="en-US" sz="1300"/>
              <a:t>Avoids conflict</a:t>
            </a:r>
          </a:p>
          <a:p>
            <a:r>
              <a:rPr lang="en-US" sz="1300"/>
              <a:t>Openness: </a:t>
            </a:r>
          </a:p>
          <a:p>
            <a:pPr lvl="1"/>
            <a:r>
              <a:rPr lang="en-US" sz="1300"/>
              <a:t>Curious</a:t>
            </a:r>
          </a:p>
          <a:p>
            <a:pPr lvl="1"/>
            <a:r>
              <a:rPr lang="en-US" sz="1300"/>
              <a:t> Original</a:t>
            </a:r>
          </a:p>
          <a:p>
            <a:pPr lvl="1"/>
            <a:r>
              <a:rPr lang="en-US" sz="1300"/>
              <a:t> Intellectual </a:t>
            </a:r>
          </a:p>
          <a:p>
            <a:pPr lvl="1"/>
            <a:r>
              <a:rPr lang="en-US" sz="1300"/>
              <a:t>Creative</a:t>
            </a:r>
          </a:p>
          <a:p>
            <a:pPr lvl="1"/>
            <a:r>
              <a:rPr lang="en-US" sz="1300"/>
              <a:t>Abstract and realistic thoughts</a:t>
            </a:r>
          </a:p>
          <a:p>
            <a:r>
              <a:rPr lang="en-US" sz="1300"/>
              <a:t>Conscientiousness:</a:t>
            </a:r>
          </a:p>
          <a:p>
            <a:pPr lvl="1"/>
            <a:r>
              <a:rPr lang="en-US" sz="1300"/>
              <a:t>Achievement-Oriented</a:t>
            </a:r>
          </a:p>
          <a:p>
            <a:pPr lvl="1"/>
            <a:r>
              <a:rPr lang="en-US" sz="1300"/>
              <a:t> Organized</a:t>
            </a:r>
          </a:p>
          <a:p>
            <a:pPr lvl="1"/>
            <a:r>
              <a:rPr lang="en-US" sz="1300"/>
              <a:t> Dependable </a:t>
            </a:r>
          </a:p>
          <a:p>
            <a:pPr lvl="1"/>
            <a:r>
              <a:rPr lang="en-US" sz="1300"/>
              <a:t>Prone to perfectionism</a:t>
            </a:r>
          </a:p>
          <a:p>
            <a:pPr marL="0" indent="0">
              <a:buNone/>
            </a:pPr>
            <a:endParaRPr lang="en-US" sz="1300"/>
          </a:p>
        </p:txBody>
      </p:sp>
      <p:pic>
        <p:nvPicPr>
          <p:cNvPr id="5122" name="Picture 2" descr="The Leader-Follower Matrix - Karl Bimshas Consulting">
            <a:extLst>
              <a:ext uri="{FF2B5EF4-FFF2-40B4-BE49-F238E27FC236}">
                <a16:creationId xmlns:a16="http://schemas.microsoft.com/office/drawing/2014/main" id="{92688EA3-A29A-ECE7-7B25-94EA27454F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3627" y="1532466"/>
            <a:ext cx="4463380" cy="4463380"/>
          </a:xfrm>
          <a:prstGeom prst="rect">
            <a:avLst/>
          </a:prstGeom>
          <a:solidFill>
            <a:srgbClr val="FFFFFF"/>
          </a:solidFill>
        </p:spPr>
      </p:pic>
      <p:sp>
        <p:nvSpPr>
          <p:cNvPr id="4" name="Slide Number Placeholder 3"/>
          <p:cNvSpPr>
            <a:spLocks noGrp="1"/>
          </p:cNvSpPr>
          <p:nvPr>
            <p:ph type="sldNum" sz="quarter" idx="12"/>
          </p:nvPr>
        </p:nvSpPr>
        <p:spPr>
          <a:xfrm>
            <a:off x="838200" y="6236056"/>
            <a:ext cx="27432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C2A6AE3-36F9-4B37-9E3B-E1F236E2353C}" type="slidenum">
              <a:rPr kumimoji="0" lang="en-US" sz="1200" b="0" i="0" u="none" strike="noStrike" kern="1200" cap="none" spc="0" normalizeH="0" baseline="0" noProof="0" smtClean="0">
                <a:ln>
                  <a:noFill/>
                </a:ln>
                <a:solidFill>
                  <a:srgbClr val="0A33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0A3370"/>
              </a:solidFill>
              <a:effectLst/>
              <a:uLnTx/>
              <a:uFillTx/>
              <a:latin typeface="Arial"/>
              <a:ea typeface="+mn-ea"/>
              <a:cs typeface="+mn-cs"/>
            </a:endParaRPr>
          </a:p>
        </p:txBody>
      </p:sp>
    </p:spTree>
    <p:extLst>
      <p:ext uri="{BB962C8B-B14F-4D97-AF65-F5344CB8AC3E}">
        <p14:creationId xmlns:p14="http://schemas.microsoft.com/office/powerpoint/2010/main" val="200075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1193800"/>
          </a:xfrm>
        </p:spPr>
        <p:txBody>
          <a:bodyPr anchor="ctr">
            <a:normAutofit/>
          </a:bodyPr>
          <a:lstStyle/>
          <a:p>
            <a:r>
              <a:rPr lang="en-US"/>
              <a:t>Decision-Making Model</a:t>
            </a:r>
          </a:p>
        </p:txBody>
      </p:sp>
      <p:sp>
        <p:nvSpPr>
          <p:cNvPr id="3" name="Content Placeholder 2"/>
          <p:cNvSpPr>
            <a:spLocks noGrp="1"/>
          </p:cNvSpPr>
          <p:nvPr>
            <p:ph sz="half" idx="1"/>
          </p:nvPr>
        </p:nvSpPr>
        <p:spPr>
          <a:xfrm>
            <a:off x="838200" y="1532466"/>
            <a:ext cx="5359400" cy="4463380"/>
          </a:xfrm>
        </p:spPr>
        <p:txBody>
          <a:bodyPr>
            <a:normAutofit/>
          </a:bodyPr>
          <a:lstStyle/>
          <a:p>
            <a:r>
              <a:rPr lang="en-US" sz="1800"/>
              <a:t>Rational Decision Model</a:t>
            </a:r>
          </a:p>
          <a:p>
            <a:pPr lvl="1"/>
            <a:r>
              <a:rPr lang="en-US" sz="1800"/>
              <a:t>Most basic model used by hiring managers and or leaders.</a:t>
            </a:r>
          </a:p>
          <a:p>
            <a:pPr lvl="1"/>
            <a:r>
              <a:rPr lang="en-US" sz="1800"/>
              <a:t>Consist of steps in total of 8.</a:t>
            </a:r>
          </a:p>
          <a:p>
            <a:pPr lvl="1"/>
            <a:r>
              <a:rPr lang="en-US" sz="1800"/>
              <a:t>Ability to analyze best options seemed best fit. </a:t>
            </a:r>
          </a:p>
          <a:p>
            <a:pPr marL="457200" lvl="1" indent="0">
              <a:buNone/>
            </a:pPr>
            <a:endParaRPr lang="en-US" sz="1800"/>
          </a:p>
          <a:p>
            <a:r>
              <a:rPr lang="en-US" sz="1800"/>
              <a:t>Intuitive Decision Model</a:t>
            </a:r>
          </a:p>
          <a:p>
            <a:pPr lvl="1"/>
            <a:r>
              <a:rPr lang="en-US" sz="1800"/>
              <a:t>Used when a limited time or resources are an option. </a:t>
            </a:r>
          </a:p>
          <a:p>
            <a:pPr lvl="1"/>
            <a:r>
              <a:rPr lang="en-US" sz="1800"/>
              <a:t>Ability to  make decisions with experience on  certain topics.</a:t>
            </a:r>
          </a:p>
          <a:p>
            <a:pPr lvl="1"/>
            <a:r>
              <a:rPr lang="en-US" sz="1800"/>
              <a:t>Best suited for knowledgeable professionals. </a:t>
            </a:r>
          </a:p>
          <a:p>
            <a:pPr marL="0" indent="0">
              <a:buNone/>
            </a:pPr>
            <a:endParaRPr lang="en-US" sz="1800"/>
          </a:p>
        </p:txBody>
      </p:sp>
      <p:pic>
        <p:nvPicPr>
          <p:cNvPr id="1026" name="Picture 2" descr="The Decision Making Process | Organizational Behavior and Human Relations">
            <a:extLst>
              <a:ext uri="{FF2B5EF4-FFF2-40B4-BE49-F238E27FC236}">
                <a16:creationId xmlns:a16="http://schemas.microsoft.com/office/drawing/2014/main" id="{40078C71-604D-5EEE-2856-7E371E1C6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41534" y="1643743"/>
            <a:ext cx="5507566" cy="4240826"/>
          </a:xfrm>
          <a:prstGeom prst="rect">
            <a:avLst/>
          </a:prstGeom>
          <a:solidFill>
            <a:srgbClr val="FFFFFF"/>
          </a:solidFill>
        </p:spPr>
      </p:pic>
      <p:sp>
        <p:nvSpPr>
          <p:cNvPr id="4" name="Slide Number Placeholder 3"/>
          <p:cNvSpPr>
            <a:spLocks noGrp="1"/>
          </p:cNvSpPr>
          <p:nvPr>
            <p:ph type="sldNum" sz="quarter" idx="12"/>
          </p:nvPr>
        </p:nvSpPr>
        <p:spPr>
          <a:xfrm>
            <a:off x="838200" y="6236056"/>
            <a:ext cx="27432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C2A6AE3-36F9-4B37-9E3B-E1F236E2353C}" type="slidenum">
              <a:rPr kumimoji="0" lang="en-US" sz="1200" b="0" i="0" u="none" strike="noStrike" kern="1200" cap="none" spc="0" normalizeH="0" baseline="0" noProof="0" smtClean="0">
                <a:ln>
                  <a:noFill/>
                </a:ln>
                <a:solidFill>
                  <a:srgbClr val="0A33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0A3370"/>
              </a:solidFill>
              <a:effectLst/>
              <a:uLnTx/>
              <a:uFillTx/>
              <a:latin typeface="Arial"/>
              <a:ea typeface="+mn-ea"/>
              <a:cs typeface="+mn-cs"/>
            </a:endParaRPr>
          </a:p>
        </p:txBody>
      </p:sp>
    </p:spTree>
    <p:extLst>
      <p:ext uri="{BB962C8B-B14F-4D97-AF65-F5344CB8AC3E}">
        <p14:creationId xmlns:p14="http://schemas.microsoft.com/office/powerpoint/2010/main" val="383328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1193800"/>
          </a:xfrm>
        </p:spPr>
        <p:txBody>
          <a:bodyPr anchor="ctr">
            <a:normAutofit/>
          </a:bodyPr>
          <a:lstStyle/>
          <a:p>
            <a:r>
              <a:rPr lang="en-US"/>
              <a:t>Emotional Intelligence</a:t>
            </a:r>
          </a:p>
        </p:txBody>
      </p:sp>
      <p:sp>
        <p:nvSpPr>
          <p:cNvPr id="3" name="Content Placeholder 2"/>
          <p:cNvSpPr>
            <a:spLocks noGrp="1"/>
          </p:cNvSpPr>
          <p:nvPr>
            <p:ph sz="half" idx="1"/>
          </p:nvPr>
        </p:nvSpPr>
        <p:spPr>
          <a:xfrm>
            <a:off x="838200" y="1532466"/>
            <a:ext cx="5359400" cy="4463380"/>
          </a:xfrm>
        </p:spPr>
        <p:txBody>
          <a:bodyPr>
            <a:normAutofit/>
          </a:bodyPr>
          <a:lstStyle/>
          <a:p>
            <a:r>
              <a:rPr lang="en-US" sz="1800"/>
              <a:t>Its an ability that individuals have access to that can control their emotions as well as measuring others' emotions as well.</a:t>
            </a:r>
          </a:p>
          <a:p>
            <a:pPr marL="0" indent="0">
              <a:buNone/>
            </a:pPr>
            <a:endParaRPr lang="en-US" sz="1800"/>
          </a:p>
          <a:p>
            <a:r>
              <a:rPr lang="en-US" sz="1800"/>
              <a:t>With emotional intelligence. There are building blocks that are structured:</a:t>
            </a:r>
          </a:p>
          <a:p>
            <a:pPr lvl="1"/>
            <a:r>
              <a:rPr lang="en-US" sz="1800"/>
              <a:t>Self-Awareness: Measures emotions or accurately perceive emotions.</a:t>
            </a:r>
          </a:p>
          <a:p>
            <a:pPr lvl="1"/>
            <a:r>
              <a:rPr lang="en-US" sz="1800"/>
              <a:t>Self-Regulation: Ability to control emotions.</a:t>
            </a:r>
          </a:p>
          <a:p>
            <a:pPr lvl="1"/>
            <a:r>
              <a:rPr lang="en-US" sz="1800"/>
              <a:t>Social Awareness: Being able to relate to correlate to other feelings and emotions.</a:t>
            </a:r>
          </a:p>
          <a:p>
            <a:pPr lvl="1"/>
            <a:r>
              <a:rPr lang="en-US" sz="1800"/>
              <a:t>Relationship Management: Being supportive by listening to other feelings.  </a:t>
            </a:r>
          </a:p>
          <a:p>
            <a:endParaRPr lang="en-US" sz="1800"/>
          </a:p>
          <a:p>
            <a:pPr marL="0" indent="0">
              <a:buNone/>
            </a:pPr>
            <a:endParaRPr lang="en-US" sz="1800"/>
          </a:p>
        </p:txBody>
      </p:sp>
      <p:pic>
        <p:nvPicPr>
          <p:cNvPr id="2050" name="Picture 2" descr="Emotional Intelligence | The Neurosurgical Atlas">
            <a:extLst>
              <a:ext uri="{FF2B5EF4-FFF2-40B4-BE49-F238E27FC236}">
                <a16:creationId xmlns:a16="http://schemas.microsoft.com/office/drawing/2014/main" id="{FDBEDE40-04BB-333F-E071-B34B15086E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1534" y="1760779"/>
            <a:ext cx="5507566" cy="4006754"/>
          </a:xfrm>
          <a:prstGeom prst="rect">
            <a:avLst/>
          </a:prstGeom>
          <a:solidFill>
            <a:srgbClr val="FFFFFF"/>
          </a:solidFill>
        </p:spPr>
      </p:pic>
      <p:sp>
        <p:nvSpPr>
          <p:cNvPr id="4" name="Slide Number Placeholder 3"/>
          <p:cNvSpPr>
            <a:spLocks noGrp="1"/>
          </p:cNvSpPr>
          <p:nvPr>
            <p:ph type="sldNum" sz="quarter" idx="12"/>
          </p:nvPr>
        </p:nvSpPr>
        <p:spPr>
          <a:xfrm>
            <a:off x="838200" y="6236056"/>
            <a:ext cx="27432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C2A6AE3-36F9-4B37-9E3B-E1F236E2353C}" type="slidenum">
              <a:rPr kumimoji="0" lang="en-US" sz="1200" b="0" i="0" u="none" strike="noStrike" kern="1200" cap="none" spc="0" normalizeH="0" baseline="0" noProof="0" smtClean="0">
                <a:ln>
                  <a:noFill/>
                </a:ln>
                <a:solidFill>
                  <a:srgbClr val="0A33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srgbClr val="0A3370"/>
              </a:solidFill>
              <a:effectLst/>
              <a:uLnTx/>
              <a:uFillTx/>
              <a:latin typeface="Arial"/>
              <a:ea typeface="+mn-ea"/>
              <a:cs typeface="+mn-cs"/>
            </a:endParaRPr>
          </a:p>
        </p:txBody>
      </p:sp>
    </p:spTree>
    <p:extLst>
      <p:ext uri="{BB962C8B-B14F-4D97-AF65-F5344CB8AC3E}">
        <p14:creationId xmlns:p14="http://schemas.microsoft.com/office/powerpoint/2010/main" val="146738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1010900" cy="1193800"/>
          </a:xfrm>
        </p:spPr>
        <p:txBody>
          <a:bodyPr anchor="ctr">
            <a:normAutofit/>
          </a:bodyPr>
          <a:lstStyle/>
          <a:p>
            <a:r>
              <a:rPr lang="en-US"/>
              <a:t>Forms and Functions </a:t>
            </a:r>
          </a:p>
        </p:txBody>
      </p:sp>
      <p:pic>
        <p:nvPicPr>
          <p:cNvPr id="4098" name="Picture 2" descr="4 types of teams you'll find in organisations | Pragmatic Thinking">
            <a:extLst>
              <a:ext uri="{FF2B5EF4-FFF2-40B4-BE49-F238E27FC236}">
                <a16:creationId xmlns:a16="http://schemas.microsoft.com/office/drawing/2014/main" id="{8FC15408-1A75-5BB9-82B3-A4DE2FEAAD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132778"/>
            <a:ext cx="5359400" cy="3262755"/>
          </a:xfrm>
          <a:prstGeom prst="rect">
            <a:avLst/>
          </a:prstGeom>
          <a:solidFill>
            <a:srgbClr val="FFFFFF"/>
          </a:solidFill>
        </p:spPr>
      </p:pic>
      <p:sp>
        <p:nvSpPr>
          <p:cNvPr id="3" name="Content Placeholder 2"/>
          <p:cNvSpPr>
            <a:spLocks noGrp="1"/>
          </p:cNvSpPr>
          <p:nvPr>
            <p:ph sz="half" idx="2"/>
          </p:nvPr>
        </p:nvSpPr>
        <p:spPr>
          <a:xfrm>
            <a:off x="6341534" y="1532466"/>
            <a:ext cx="5507566" cy="4463380"/>
          </a:xfrm>
        </p:spPr>
        <p:txBody>
          <a:bodyPr>
            <a:normAutofit/>
          </a:bodyPr>
          <a:lstStyle/>
          <a:p>
            <a:r>
              <a:rPr lang="en-US"/>
              <a:t>Functional Structures</a:t>
            </a:r>
          </a:p>
          <a:p>
            <a:pPr lvl="1"/>
            <a:r>
              <a:rPr lang="en-US" sz="2800"/>
              <a:t>Organizing</a:t>
            </a:r>
          </a:p>
          <a:p>
            <a:pPr lvl="1"/>
            <a:r>
              <a:rPr lang="en-US" sz="2800"/>
              <a:t>Leading</a:t>
            </a:r>
          </a:p>
          <a:p>
            <a:pPr marL="0" indent="0">
              <a:buNone/>
            </a:pPr>
            <a:endParaRPr lang="en-US"/>
          </a:p>
          <a:p>
            <a:r>
              <a:rPr lang="en-US"/>
              <a:t>Divisional Structures</a:t>
            </a:r>
          </a:p>
          <a:p>
            <a:pPr lvl="1"/>
            <a:r>
              <a:rPr lang="en-US" sz="2800"/>
              <a:t>Customer satisfaction</a:t>
            </a:r>
          </a:p>
          <a:p>
            <a:pPr lvl="1"/>
            <a:r>
              <a:rPr lang="en-US" sz="2800"/>
              <a:t>Organizational revision</a:t>
            </a:r>
          </a:p>
          <a:p>
            <a:pPr lvl="1"/>
            <a:r>
              <a:rPr lang="en-US" sz="2800"/>
              <a:t>Logistics</a:t>
            </a:r>
          </a:p>
          <a:p>
            <a:pPr lvl="1"/>
            <a:r>
              <a:rPr lang="en-US" sz="2800"/>
              <a:t>Resources</a:t>
            </a:r>
          </a:p>
          <a:p>
            <a:pPr lvl="1"/>
            <a:endParaRPr lang="en-US" sz="2800"/>
          </a:p>
          <a:p>
            <a:pPr lvl="1"/>
            <a:endParaRPr lang="en-US" sz="2800"/>
          </a:p>
        </p:txBody>
      </p:sp>
      <p:sp>
        <p:nvSpPr>
          <p:cNvPr id="4" name="Slide Number Placeholder 3"/>
          <p:cNvSpPr>
            <a:spLocks noGrp="1"/>
          </p:cNvSpPr>
          <p:nvPr>
            <p:ph type="sldNum" sz="quarter" idx="12"/>
          </p:nvPr>
        </p:nvSpPr>
        <p:spPr>
          <a:xfrm>
            <a:off x="838200" y="6236056"/>
            <a:ext cx="27432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C2A6AE3-36F9-4B37-9E3B-E1F236E2353C}" type="slidenum">
              <a:rPr kumimoji="0" lang="en-US" sz="1200" b="0" i="0" u="none" strike="noStrike" kern="1200" cap="none" spc="0" normalizeH="0" baseline="0" noProof="0" smtClean="0">
                <a:ln>
                  <a:noFill/>
                </a:ln>
                <a:solidFill>
                  <a:srgbClr val="0A33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0A3370"/>
              </a:solidFill>
              <a:effectLst/>
              <a:uLnTx/>
              <a:uFillTx/>
              <a:latin typeface="Arial"/>
              <a:ea typeface="+mn-ea"/>
              <a:cs typeface="+mn-cs"/>
            </a:endParaRPr>
          </a:p>
        </p:txBody>
      </p:sp>
    </p:spTree>
    <p:extLst>
      <p:ext uri="{BB962C8B-B14F-4D97-AF65-F5344CB8AC3E}">
        <p14:creationId xmlns:p14="http://schemas.microsoft.com/office/powerpoint/2010/main" val="417786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20133"/>
            <a:ext cx="3932237" cy="1837267"/>
          </a:xfrm>
        </p:spPr>
        <p:txBody>
          <a:bodyPr anchor="t">
            <a:normAutofit/>
          </a:bodyPr>
          <a:lstStyle/>
          <a:p>
            <a:r>
              <a:rPr lang="en-US"/>
              <a:t>Communication Practices</a:t>
            </a:r>
          </a:p>
        </p:txBody>
      </p:sp>
      <p:sp>
        <p:nvSpPr>
          <p:cNvPr id="3" name="Content Placeholder 2"/>
          <p:cNvSpPr>
            <a:spLocks noGrp="1"/>
          </p:cNvSpPr>
          <p:nvPr>
            <p:ph type="body" sz="half" idx="2"/>
          </p:nvPr>
        </p:nvSpPr>
        <p:spPr>
          <a:xfrm>
            <a:off x="839788" y="2057400"/>
            <a:ext cx="3932237" cy="3930582"/>
          </a:xfrm>
        </p:spPr>
        <p:txBody>
          <a:bodyPr>
            <a:normAutofit/>
          </a:bodyPr>
          <a:lstStyle/>
          <a:p>
            <a:r>
              <a:rPr lang="en-US"/>
              <a:t>Communication methods that are integrated in company-wide structuring</a:t>
            </a:r>
          </a:p>
          <a:p>
            <a:pPr lvl="1"/>
            <a:r>
              <a:rPr lang="en-US" sz="1600"/>
              <a:t>Low to high communication of all teams and or division</a:t>
            </a:r>
          </a:p>
          <a:p>
            <a:pPr lvl="1"/>
            <a:r>
              <a:rPr lang="en-US" sz="1600"/>
              <a:t>High communication with all regions/locations</a:t>
            </a:r>
          </a:p>
          <a:p>
            <a:pPr lvl="1"/>
            <a:r>
              <a:rPr lang="en-US" sz="1600"/>
              <a:t>Phone calls; face-to-face conversations; conferences on a weekly biases</a:t>
            </a:r>
          </a:p>
          <a:p>
            <a:pPr marL="457200" lvl="1" indent="0">
              <a:buNone/>
            </a:pPr>
            <a:endParaRPr lang="en-US" sz="1600"/>
          </a:p>
          <a:p>
            <a:r>
              <a:rPr lang="en-US"/>
              <a:t>To have an effective communication. Especially, in all the companies' channels. Leveraging messages that are conveyed effectively to teams to achieve a common goal. </a:t>
            </a:r>
          </a:p>
        </p:txBody>
      </p:sp>
      <p:sp>
        <p:nvSpPr>
          <p:cNvPr id="4" name="Slide Number Placeholder 3"/>
          <p:cNvSpPr>
            <a:spLocks noGrp="1"/>
          </p:cNvSpPr>
          <p:nvPr>
            <p:ph type="sldNum" sz="quarter" idx="12"/>
          </p:nvPr>
        </p:nvSpPr>
        <p:spPr>
          <a:xfrm>
            <a:off x="838200" y="6236056"/>
            <a:ext cx="27432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C2A6AE3-36F9-4B37-9E3B-E1F236E2353C}" type="slidenum">
              <a:rPr kumimoji="0" lang="en-US" sz="1200" b="0" i="0" u="none" strike="noStrike" kern="1200" cap="none" spc="0" normalizeH="0" baseline="0" noProof="0" smtClean="0">
                <a:ln>
                  <a:noFill/>
                </a:ln>
                <a:solidFill>
                  <a:srgbClr val="0A33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0A3370"/>
              </a:solidFill>
              <a:effectLst/>
              <a:uLnTx/>
              <a:uFillTx/>
              <a:latin typeface="Arial"/>
              <a:ea typeface="+mn-ea"/>
              <a:cs typeface="+mn-cs"/>
            </a:endParaRPr>
          </a:p>
        </p:txBody>
      </p:sp>
      <p:pic>
        <p:nvPicPr>
          <p:cNvPr id="3074" name="Picture 2" descr="Best Practices for Communication with Patients and One Another">
            <a:extLst>
              <a:ext uri="{FF2B5EF4-FFF2-40B4-BE49-F238E27FC236}">
                <a16:creationId xmlns:a16="http://schemas.microsoft.com/office/drawing/2014/main" id="{59735032-68C2-58AF-3082-A64D03FED3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1570" y="220132"/>
            <a:ext cx="5775713" cy="5775713"/>
          </a:xfrm>
          <a:prstGeom prst="rect">
            <a:avLst/>
          </a:prstGeom>
          <a:solidFill>
            <a:srgbClr val="FFFFFF"/>
          </a:solidFill>
        </p:spPr>
      </p:pic>
    </p:spTree>
    <p:extLst>
      <p:ext uri="{BB962C8B-B14F-4D97-AF65-F5344CB8AC3E}">
        <p14:creationId xmlns:p14="http://schemas.microsoft.com/office/powerpoint/2010/main" val="67043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Organizational Mission, Vision and Goals</a:t>
            </a:r>
          </a:p>
        </p:txBody>
      </p:sp>
      <p:sp>
        <p:nvSpPr>
          <p:cNvPr id="3" name="Content Placeholder 2"/>
          <p:cNvSpPr>
            <a:spLocks noGrp="1"/>
          </p:cNvSpPr>
          <p:nvPr>
            <p:ph idx="1"/>
          </p:nvPr>
        </p:nvSpPr>
        <p:spPr/>
        <p:txBody>
          <a:bodyPr/>
          <a:lstStyle/>
          <a:p>
            <a:r>
              <a:rPr lang="en-US" sz="2000" dirty="0">
                <a:solidFill>
                  <a:schemeClr val="tx1">
                    <a:lumMod val="60000"/>
                    <a:lumOff val="40000"/>
                  </a:schemeClr>
                </a:solidFill>
                <a:latin typeface="Times New Roman" panose="02020603050405020304" pitchFamily="18" charset="0"/>
                <a:cs typeface="Times New Roman" panose="02020603050405020304" pitchFamily="18" charset="0"/>
              </a:rPr>
              <a:t>Mission Statement: </a:t>
            </a:r>
            <a:r>
              <a:rPr lang="en-US" sz="2000" b="0" i="1" dirty="0">
                <a:solidFill>
                  <a:srgbClr val="202122"/>
                </a:solidFill>
                <a:effectLst/>
                <a:latin typeface="Times New Roman" panose="02020603050405020304" pitchFamily="18" charset="0"/>
                <a:cs typeface="Times New Roman" panose="02020603050405020304" pitchFamily="18" charset="0"/>
              </a:rPr>
              <a:t>The SNHU Pet Supply Company is staffed by a diverse group of more than 500 employees who love pets and appreciate the joy and friendship they bring to our homes and communities. We are a passionate, friendly group of people who strive to provide high-quality products and customer-first services across the nation to our customers and their pets.</a:t>
            </a:r>
          </a:p>
          <a:p>
            <a:endParaRPr lang="en-US" sz="2000" i="1" dirty="0">
              <a:solidFill>
                <a:srgbClr val="202122"/>
              </a:solidFill>
              <a:latin typeface="Times New Roman" panose="02020603050405020304" pitchFamily="18" charset="0"/>
              <a:cs typeface="Times New Roman" panose="02020603050405020304" pitchFamily="18" charset="0"/>
            </a:endParaRPr>
          </a:p>
          <a:p>
            <a:r>
              <a:rPr lang="en-US" sz="2000" dirty="0">
                <a:solidFill>
                  <a:schemeClr val="tx1">
                    <a:lumMod val="60000"/>
                    <a:lumOff val="40000"/>
                  </a:schemeClr>
                </a:solidFill>
                <a:latin typeface="Times New Roman" panose="02020603050405020304" pitchFamily="18" charset="0"/>
                <a:cs typeface="Times New Roman" panose="02020603050405020304" pitchFamily="18" charset="0"/>
              </a:rPr>
              <a:t>Vision Statement:</a:t>
            </a:r>
            <a:r>
              <a:rPr lang="en-US" sz="2000" i="1"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000" i="1" dirty="0">
                <a:solidFill>
                  <a:schemeClr val="accent5">
                    <a:lumMod val="50000"/>
                  </a:schemeClr>
                </a:solidFill>
                <a:latin typeface="Times New Roman" panose="02020603050405020304" pitchFamily="18" charset="0"/>
                <a:cs typeface="Times New Roman" panose="02020603050405020304" pitchFamily="18" charset="0"/>
              </a:rPr>
              <a:t>In short, a vision statement is a way for the company to position a company for the long-term establishment. It as well highlights the companies' outcomes that are vastly different than other companies. </a:t>
            </a:r>
          </a:p>
          <a:p>
            <a:endParaRPr lang="en-US" sz="2000" i="1" dirty="0">
              <a:solidFill>
                <a:schemeClr val="accent5">
                  <a:lumMod val="50000"/>
                </a:schemeClr>
              </a:solidFill>
              <a:latin typeface="Times New Roman" panose="02020603050405020304" pitchFamily="18" charset="0"/>
              <a:cs typeface="Times New Roman" panose="02020603050405020304" pitchFamily="18" charset="0"/>
            </a:endParaRPr>
          </a:p>
          <a:p>
            <a:r>
              <a:rPr lang="en-US" sz="2000" dirty="0">
                <a:solidFill>
                  <a:schemeClr val="tx1">
                    <a:lumMod val="60000"/>
                    <a:lumOff val="40000"/>
                  </a:schemeClr>
                </a:solidFill>
                <a:latin typeface="Times New Roman" panose="02020603050405020304" pitchFamily="18" charset="0"/>
                <a:cs typeface="Times New Roman" panose="02020603050405020304" pitchFamily="18" charset="0"/>
              </a:rPr>
              <a:t>Goals: </a:t>
            </a:r>
            <a:r>
              <a:rPr lang="en-US" sz="2000" i="1" dirty="0">
                <a:solidFill>
                  <a:schemeClr val="accent4">
                    <a:lumMod val="50000"/>
                  </a:schemeClr>
                </a:solidFill>
                <a:latin typeface="Times New Roman" panose="02020603050405020304" pitchFamily="18" charset="0"/>
                <a:cs typeface="Times New Roman" panose="02020603050405020304" pitchFamily="18" charset="0"/>
              </a:rPr>
              <a:t>The SNHU pet store aim is to make pet products accessible to pet parents that are pet friendly conscious. As well as increasing workplace satisfaction and delivering products that are of high quality. </a:t>
            </a:r>
            <a:endParaRPr lang="en-US" sz="2000" i="1" dirty="0">
              <a:solidFill>
                <a:schemeClr val="tx1">
                  <a:lumMod val="60000"/>
                  <a:lumOff val="40000"/>
                </a:schemeClr>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2A6AE3-36F9-4B37-9E3B-E1F236E2353C}" type="slidenum">
              <a:rPr kumimoji="0" lang="en-US" sz="1200" b="0" i="0" u="none" strike="noStrike" kern="1200" cap="none" spc="0" normalizeH="0" baseline="0" noProof="0" smtClean="0">
                <a:ln>
                  <a:noFill/>
                </a:ln>
                <a:solidFill>
                  <a:srgbClr val="0A33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A3370"/>
              </a:solidFill>
              <a:effectLst/>
              <a:uLnTx/>
              <a:uFillTx/>
              <a:latin typeface="Arial"/>
              <a:ea typeface="+mn-ea"/>
              <a:cs typeface="+mn-cs"/>
            </a:endParaRPr>
          </a:p>
        </p:txBody>
      </p:sp>
    </p:spTree>
    <p:extLst>
      <p:ext uri="{BB962C8B-B14F-4D97-AF65-F5344CB8AC3E}">
        <p14:creationId xmlns:p14="http://schemas.microsoft.com/office/powerpoint/2010/main" val="955386164"/>
      </p:ext>
    </p:extLst>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docProps/app.xml><?xml version="1.0" encoding="utf-8"?>
<Properties xmlns="http://schemas.openxmlformats.org/officeDocument/2006/extended-properties" xmlns:vt="http://schemas.openxmlformats.org/officeDocument/2006/docPropsVTypes">
  <TotalTime>3</TotalTime>
  <Words>526</Words>
  <Application>Microsoft Office PowerPoint</Application>
  <PresentationFormat>Widescreen</PresentationFormat>
  <Paragraphs>83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Narrow</vt:lpstr>
      <vt:lpstr>Times New Roman</vt:lpstr>
      <vt:lpstr>1_Office Theme</vt:lpstr>
      <vt:lpstr>Leadership &amp; Management</vt:lpstr>
      <vt:lpstr>Followership </vt:lpstr>
      <vt:lpstr>Decision-Making Model</vt:lpstr>
      <vt:lpstr>Emotional Intelligence</vt:lpstr>
      <vt:lpstr>Forms and Functions </vt:lpstr>
      <vt:lpstr>Communication Practices</vt:lpstr>
      <vt:lpstr>Organizational Mission, Vision and Goals</vt:lpstr>
    </vt:vector>
  </TitlesOfParts>
  <Company>Southern New Hampshire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&amp; Management</dc:title>
  <dc:creator>Lopez, Jayson</dc:creator>
  <cp:lastModifiedBy>Lopez, Jayson</cp:lastModifiedBy>
  <cp:revision>1</cp:revision>
  <dcterms:created xsi:type="dcterms:W3CDTF">2023-03-01T17:19:15Z</dcterms:created>
  <dcterms:modified xsi:type="dcterms:W3CDTF">2023-03-01T17:22:36Z</dcterms:modified>
</cp:coreProperties>
</file>