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8" r:id="rId2"/>
    <p:sldId id="282" r:id="rId3"/>
    <p:sldId id="284" r:id="rId4"/>
    <p:sldId id="286" r:id="rId5"/>
    <p:sldId id="285" r:id="rId6"/>
    <p:sldId id="290" r:id="rId7"/>
    <p:sldId id="28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452" autoAdjust="0"/>
  </p:normalViewPr>
  <p:slideViewPr>
    <p:cSldViewPr snapToGrid="0">
      <p:cViewPr varScale="1">
        <p:scale>
          <a:sx n="56" d="100"/>
          <a:sy n="56" d="100"/>
        </p:scale>
        <p:origin x="171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3E623-E491-48E6-A1D8-1A684E85D5DE}"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ECB95-E94B-43D0-9495-09FE2D326EE6}" type="slidenum">
              <a:rPr lang="en-US" smtClean="0"/>
              <a:t>‹#›</a:t>
            </a:fld>
            <a:endParaRPr lang="en-US"/>
          </a:p>
        </p:txBody>
      </p:sp>
    </p:spTree>
    <p:extLst>
      <p:ext uri="{BB962C8B-B14F-4D97-AF65-F5344CB8AC3E}">
        <p14:creationId xmlns:p14="http://schemas.microsoft.com/office/powerpoint/2010/main" val="239065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Data regulations within the U.S compared to how data is regulated in other countries varies. Instead of being comprise of one-all encompassing regulations the United States has several acts in place to protect its citizens and their data. For instance, the United States of America has implemented sector specific privacy and regulations that works together with different sates and their laws. The different sections are Health Insurance Portability and Accountability Act (HIPPA); National Institute Standards and Technology (NIST); Gramma-Leach-Bliley Act (GLBA); and Federal Information Security Management Act (FISMA). These four acts aid in protecting and safeguarding American citizens’ data from an array of large or small companies from unfair and deceptive practices. </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sz="1200" baseline="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Countries such as Europe have a one-all regulation to protect its citizens and their data. For example, in Europe, the country has a regulation called General Data Protection Regulations (GDPR). With GDPR laws in Europe, it is vital and mandatory to appoint a Data Protection Officer (DPO). The scope of GDPR also comprises several key principles such as lawfulness; fairness; transparency; purpose limitations; data minimization; acracy; storage limitation; integrity; confidentiality; and accountability. Which would lead to companies based in Europe to appoint a DPO to protect their citizens private information and secure their data from deceptive and unfair practices. </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sz="1200" baseline="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Riddle Security has a physical location within the Untied States that collects and stores data from within the United States and Canada. Although, the company has a physical location within the United States and must follow the regulations of data laws within the United States. Canada as well has their own data regulation privacy act called Canada’s Consumer Privacy Protection Act (CPPA) and Digital Charter Implementation Act (DCIA). Europe has their own regulatory body that the country follows to protect its citizens data and safeguard their data. If Riddle Security wants to expand their business internationally the company would need to change its data-gathering practices to closely align with international countries data regulation protocols. Online presences that companies have that don’t have hardware to store sensitive data, entrust Riddle Security with sensitive information that will lead into data breaches if not audited annually, quarterly, monthly, weekly, or daily. With these reasons referenced it would be wise to advise the board of stakeholders and leadership team of Riddle Security Enterprise of potential litigations and compliances that the company may face if not abiding by regulations put in place by foreign countries and the United States agencies.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57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Data privacy polices affects companies in many ways for reasons that data is an important asset to any company. The rise of data sharing, collecting data, and using data have put in place policies on how companies request data either by consent; transparencies; or privacy polices to mange the data that is collected. This type of economy of data sharing shows that vital trust leads to building accountability with customers and partners who expect privacy. While data privacy and data security have two distinguished meanings – data privacy governs how data is collected, data security protects data from attacks that compromise data. It is not always one-hundred percent accurate with data protection and security. There are ways to compensate for compromise data either by adding encryption; restricting access to certain levels of employees; or multiple overlapping of monitoring systems. It would be wise for companies to adhere to strict regulations on how their company data is shared and stored with third parties (since companies as well has private customer information) which would result in breach of data and trust.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Riddle Security has had data breaches in the past several months (7 months) from lack of audits done by the compliance officer not adhering to the company's policy of quarterly audits. It has resulted in an exposure of private and sensitive information of clients' names;  date of birth; email address; phone numbers; partial social security numbers; and computer shopping preferences. This has created an environment of trust issues regarding how clients’ information was handled within the company. Which will result in potential legal actions by the clients’, loss of revenue for Riddle Security, and lost of interest for continuality of investments into the expansion of Riddle Security. These data breaches will result in the company's reputation diminishing or deteriorating if this information of possible data breach goes public or stay internally with the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ethical considerations that affects data policies privacies are how data is being collected, sharing data with others, openness of transparencies, and reasons for collecting data. With considerations such as the ones listed, it may cause some privacy for concerns. Collecting data from sources other then the companies that provides you the data may rise questions into data privacy and security. Being open and transparent with data with other collaborators may help with projects and research being done by the analyst. Which will result in trust being established with collaborators to ensure that data is not shared without the client's consent.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13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Compliance audits are different than internal audits and operational audits. They ensure that companies are following regulations and code of conduct while making sure that compliance reviews are comprehensive. In the United States there are a multitude of compliances audits such as Sarbanes-Oxley Act (SOX); Healthcare Insurance Portability and Accountability Act (HIPPA); Payment Card Industry Data Security Standard (PCI DSS); Securities and Exchange Commissions (SEC); amongst other compliances that the United states has in place according to (Smartsheet, 2021). These auditory bodies make sure that each sectors from finance to restaurants are adhering to guidelines and regulations. If companies are not in compliance and out of conduct. They would be imposed with fines and in extreme cases closure of their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Riddle Security has several issues found that makes the company not be following their regulatory guidelines. For instance, there was an issue with the of the compliance auditor not adhering to the company's quarterly audits that resulted in a long-term data breach (7 months). Had the compliance auditor facilitated his job and work accordingly with Riddle Security policies, the auditor would not had jeopardized the companies' image and would have notice that breach during his quarterly audits. Secondly, with sensitive information being entrusted by companies to have their data stored on hardware servers provided by Riddle Security. Client’s information were eventually compromised and hacked as a result of non-compliance with regulations and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Riddle Security will face litigations and ongoing investigation from the United States agencies of compliance as well as international countries that has deemed that Riddle Security has not been following compliance from their regulations and guidelines. It will result in loss of revenue’s, lack of trust, no continuance of investments to expand their business and in extreme cases closure of the business and their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15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not one comprehensive law that governs data privacy. Within the United States, what protects data for customers while safeguarding their information from deceptive and unfair practices from companies are a set of complex regulations and guidance for sector-specific regulatory bodies (</a:t>
            </a:r>
            <a:r>
              <a:rPr lang="en-US" dirty="0" err="1"/>
              <a:t>Osano</a:t>
            </a:r>
            <a:r>
              <a:rPr lang="en-US" dirty="0"/>
              <a:t>, 2021). Data privacy laws governs how data is collected, which has an influence on how regulatory agencies set forth laws, regulations, and guidance. As stated previously, there is not one comprehensive law that governs data policies which results in regulations closely aligning to states privacy data within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findings within the laws and regulations of how data is protected and secured. It shows that more restrictive measures must be put forth to further protect sensitive data from deceptive and unfair practices of companies small or large. An example is how the internet is not regulated which creates an environment form social media companies and tech sectors to practice a philosophy of “anything goes” (</a:t>
            </a:r>
            <a:r>
              <a:rPr lang="en-US" dirty="0" err="1"/>
              <a:t>Veronis</a:t>
            </a:r>
            <a:r>
              <a:rPr lang="en-US" dirty="0"/>
              <a:t>, 2021). The usage of the internet to access websites; social media; research documents; and several other factors shows how data privacy needs to be reinforced with governmental backing instead of only having agencies and regulations to determine what is considered private, critical, or general data. Riddle Security would be largely affected with reinforced data privacy regulations due to them being a hardware server that acts as a safe gate to store sensitive information for companies within the United States, Canada, or any other international countries. If Riddle Security does not abide by regulations and governmental laws put in place, then the company risk privacy breaches and exposure to litigations from client’s that entrusted them with their data.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5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Roles that might be influenced by security policies are Data engineers, Data Scientist, Data Analytics Consultant, and Quantitative Analyst. Data security consist of data that are prone to being attacked and hacked by outsourced entities. Data engineers are job roles that make models and pipelines from data sources, databases, and data storages (Springboard, 2021). Data scientist are roles that interprets the data collected and makes interactive systems from the data itself to be presentable to companies and business owners. Data analyst's consultants and Quantitative analyst are similar roles in which a Quantitative analyst applies mathematical and statistical methods to financial and risk management problems (</a:t>
            </a:r>
            <a:r>
              <a:rPr lang="en-US" dirty="0" err="1"/>
              <a:t>TopUniversities</a:t>
            </a:r>
            <a:r>
              <a:rPr lang="en-US" dirty="0"/>
              <a:t>, 2021), and a Data analytics consultants draw meaningful insights and solve problems from models and datasets to help companies succeed (Noddle, 2021). All four roles describe are roles that must adhere to data polices and their security to avoid any data breaches that might result from lack of audits or practicing collaborations with other roles.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Customer facing roles that requires collection of data either by purchases, shopping preference, or interest of certain products would have to collect such data to store datasets in a data warehouse where technical roles are able to pick datasets from the data warehouse and make informative decisions as to how to mark products to customer within their database. With both roles adhering to data security, its up to employs of the company to make sure that data is being kept secured and safeguarded for company usage. How data is handled within the company from either roles will show how important it is for their employees to stick to guidelines and regulations of the company they are working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9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policies are put in place to regulate and safeguard data used by small or large companies. A concern of ethical issue would be the lack of consent that companies provide to its clients about how their data is used. Without the knowledge of how data is regulated, customers are often left in the dark about where their information  is exactly being used for. In order to protect privacy and confidentiality of individuals data laws and regulations are put in place to safeguard against unfair and deceptive practices done by companies.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go for guidance on ethical guidelines. Individuals must start by looking if the company they are working for has policies put in place as to how data is handled, shared, and how collaborative employees can be with others in certain roles. Without ethical guidance, employees would have to set standards and a collaborative environment to set a common ground. Employees are encouraged to follow guidelines set forth by regulatory agencies for states they are employed from. To avoid unforeseen ethical consequences, review policies set by the company and interpret if their policies are closely aligned with states and federal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Riddle Security could implement a standard as to how data is handled, secured, and shared. With the lack of audits that are not done by the compliance officer of Riddle Security, concerns for how data is stored on their server is of importance. To avoid further disruption of service of potential data breaches Riddle Security would have to arrange their policies to closely align with the countries guidance and state regulations for how data is handled. I would suggest a training on ethics for employees who handle data daily and testing of their knowledge for compliance with data. Assuring that employees have a good understanding about data, it will be best for Riddle Security to monitor any outgoing and incoming data done by employees of their company. Also, having a system in place to detect potential breaches would be of tremendous help for unforeseen circumstances not know to Riddle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35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Changes in technology in the past decade has made significant contributions to data laws and regulations changes. An example would be Social Media and how people interconnect on staying social across the globe. Social Media has become an epitome of socialism that has brough on challenges that tech giants such as Google, Facebook, and Amazon share information within this industry. The fact that tech giants can retrieve your personal information and without your consent are able to sell your information to third parties and make monetary gains from ill will ways. This has potential for data breaches and transparency issues lead by unfair and deceptive practices done by big corporations. Another example is </a:t>
            </a:r>
            <a:r>
              <a:rPr lang="en-US" b="0" i="0" baseline="0" dirty="0">
                <a:solidFill>
                  <a:srgbClr val="494C4E"/>
                </a:solidFill>
                <a:effectLst/>
                <a:latin typeface="Lato"/>
              </a:rPr>
              <a:t>B</a:t>
            </a:r>
            <a:r>
              <a:rPr lang="en-US" b="0" i="0" dirty="0">
                <a:solidFill>
                  <a:srgbClr val="494C4E"/>
                </a:solidFill>
                <a:effectLst/>
                <a:latin typeface="Lato"/>
              </a:rPr>
              <a:t>lockchain Technologies has significantly made progressive changes into the world of crypto and its affluence on the crypto market currencies. Cryptocurrency is looked at as a platform that’s volatile, unpredictive, and not perceivable as a reliable source of long-term monetary gains as more and more retail traders; day traders; investors; whales (Big Corporate investors); desk traders; and at home every day Joe’s begun to invest in cryptocurrency itself. The technology behind cryptocurrency itself is not new, what is new is how individuals invest into imaginary items itself – Coins that are created to form currency that should not have no true real value. These two examples within the past decade has made contributions to data regulations and laws.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C4E"/>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94C4E"/>
                </a:solidFill>
                <a:effectLst/>
                <a:latin typeface="Lato"/>
              </a:rPr>
              <a:t>Riddle Security can invest in newer technologies to safeguard their data for their clients internally, internationally, and their home base in the Untied States. Although newer technologies could help Riddle Security and their breaches of data securities. What would benefit Riddle Security more is their employees following how data is handle, shared, and regulated in states or countries where they practice their business models. Ultimately, making sure their employees know how to be complying with laws and their regulations pertaining to data would exceedingly benefit Riddle Security to their best of standards with their internal audits and regulations.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987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dirty="0"/>
              <a:t>Click to edit Master title style</a:t>
            </a:r>
          </a:p>
        </p:txBody>
      </p:sp>
      <p:sp>
        <p:nvSpPr>
          <p:cNvPr id="3" name="Subtitle 2"/>
          <p:cNvSpPr>
            <a:spLocks noGrp="1"/>
          </p:cNvSpPr>
          <p:nvPr>
            <p:ph type="subTitle" idx="1" hasCustomPrompt="1"/>
          </p:nvPr>
        </p:nvSpPr>
        <p:spPr bwMode="gray">
          <a:xfrm>
            <a:off x="1154955" y="4777380"/>
            <a:ext cx="8825658" cy="861420"/>
          </a:xfrm>
        </p:spPr>
        <p:txBody>
          <a:bodyPr anchor="t"/>
          <a:lstStyle>
            <a:lvl1pPr marL="0" indent="0" algn="l">
              <a:buNone/>
              <a:defRPr cap="none">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26DCE79-4F0E-4F33-8D61-9348D7FB2602}" type="datetime1">
              <a:rPr lang="en-US" smtClean="0"/>
              <a:t>3/1/2023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345" y="592411"/>
            <a:ext cx="1879489" cy="1411253"/>
          </a:xfrm>
          <a:prstGeom prst="ellipse">
            <a:avLst/>
          </a:prstGeom>
          <a:ln>
            <a:noFill/>
          </a:ln>
          <a:effectLst>
            <a:softEdge rad="112500"/>
          </a:effectLst>
        </p:spPr>
      </p:pic>
    </p:spTree>
    <p:extLst>
      <p:ext uri="{BB962C8B-B14F-4D97-AF65-F5344CB8AC3E}">
        <p14:creationId xmlns:p14="http://schemas.microsoft.com/office/powerpoint/2010/main" val="419745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00B135-E718-42E4-A6FE-3DF889614448}"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824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4C27678-AF05-48F0-856B-E47AE1DEEDD7}"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260441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011B48-1AC0-421B-85BF-8A315D9C08CC}"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247353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F9E18F-F4F4-48B4-97FB-A799DF6C24F3}"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236157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8C079E8-C5B8-4559-B866-4A8867918827}" type="datetime1">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1137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A4BE897-B8B2-4FA6-AE01-F43D5B5B5E0D}" type="datetime1">
              <a:rPr lang="en-US" smtClean="0"/>
              <a:t>3/1/2023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3489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5E71A26-BE61-46AC-8725-E55158A29055}"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031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C6770C3-83D8-43C8-B565-C47CFBB8A18E}"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575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4EDC9B-BF43-4276-B533-5791DCF6F9FF}"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783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AE8DD0-DBB0-4D74-B281-6FFF07CC6901}"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127757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EC44C3-323A-41CE-9D5B-549B16B3639D}"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478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E01C97-1D40-407B-9564-F716DA8C4A25}" type="datetime1">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857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34CE4A-71D7-4033-AC7E-F92D4B0946F8}" type="datetime1">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2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6C12B-782C-4DC0-86F3-2D9047F0D546}" type="datetime1">
              <a:rPr lang="en-US" smtClean="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55309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36F6EED-0C75-495A-9BD5-9047F5F53DA0}"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3603899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9B10AA-4492-4917-A613-83B753202176}"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74036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834503" y="6391838"/>
            <a:ext cx="990599" cy="304799"/>
          </a:xfrm>
          <a:prstGeom prst="rect">
            <a:avLst/>
          </a:prstGeom>
        </p:spPr>
        <p:txBody>
          <a:bodyPr vert="horz" lIns="91440" tIns="45720" rIns="91440" bIns="45720" rtlCol="0" anchor="ctr"/>
          <a:lstStyle>
            <a:lvl1pPr algn="r">
              <a:defRPr sz="1000" b="1" i="0">
                <a:solidFill>
                  <a:schemeClr val="tx1"/>
                </a:solidFill>
                <a:latin typeface="Calibri" panose="020F0502020204030204" pitchFamily="34" charset="0"/>
                <a:cs typeface="Calibri" panose="020F0502020204030204" pitchFamily="34" charset="0"/>
              </a:defRPr>
            </a:lvl1pPr>
          </a:lstStyle>
          <a:p>
            <a:fld id="{8D80ADF4-1D7F-4A8C-A070-A2102D0946F5}" type="datetime1">
              <a:rPr lang="en-US" smtClean="0"/>
              <a:t>3/1/2023</a:t>
            </a:fld>
            <a:endParaRPr lang="en-US" dirty="0"/>
          </a:p>
        </p:txBody>
      </p:sp>
      <p:sp>
        <p:nvSpPr>
          <p:cNvPr id="5" name="Footer Placeholder 4"/>
          <p:cNvSpPr>
            <a:spLocks noGrp="1"/>
          </p:cNvSpPr>
          <p:nvPr>
            <p:ph type="ftr" sz="quarter" idx="3"/>
          </p:nvPr>
        </p:nvSpPr>
        <p:spPr>
          <a:xfrm>
            <a:off x="1040090" y="6391838"/>
            <a:ext cx="3859795" cy="304801"/>
          </a:xfrm>
          <a:prstGeom prst="rect">
            <a:avLst/>
          </a:prstGeom>
        </p:spPr>
        <p:txBody>
          <a:bodyPr vert="horz" lIns="91440" tIns="45720" rIns="91440" bIns="45720" rtlCol="0" anchor="ctr"/>
          <a:lstStyle>
            <a:lvl1pPr algn="l">
              <a:defRPr sz="1000" b="1" i="0">
                <a:solidFill>
                  <a:schemeClr val="tx1"/>
                </a:solidFill>
                <a:latin typeface="Calibri" panose="020F0502020204030204" pitchFamily="34" charset="0"/>
                <a:cs typeface="Calibri" panose="020F0502020204030204" pitchFamily="34" charset="0"/>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497028" y="6355411"/>
            <a:ext cx="419100" cy="341228"/>
          </a:xfrm>
          <a:prstGeom prst="rect">
            <a:avLst/>
          </a:prstGeom>
        </p:spPr>
        <p:txBody>
          <a:bodyPr vert="horz" lIns="91440" tIns="45720" rIns="91440" bIns="45720" rtlCol="0" anchor="b"/>
          <a:lstStyle>
            <a:lvl1pPr algn="ctr">
              <a:defRPr sz="1200" b="0" i="0">
                <a:solidFill>
                  <a:schemeClr val="tx1"/>
                </a:solidFill>
                <a:latin typeface="Calibri" panose="020F0502020204030204" pitchFamily="34" charset="0"/>
                <a:cs typeface="Calibri" panose="020F0502020204030204" pitchFamily="34" charset="0"/>
              </a:defRPr>
            </a:lvl1pPr>
          </a:lstStyle>
          <a:p>
            <a:fld id="{D57F1E4F-1CFF-5643-939E-217C01CDF565}" type="slidenum">
              <a:rPr lang="en-US" smtClean="0"/>
              <a:pPr/>
              <a:t>‹#›</a:t>
            </a:fld>
            <a:endParaRPr lang="en-US" dirty="0"/>
          </a:p>
        </p:txBody>
      </p:sp>
      <p:pic>
        <p:nvPicPr>
          <p:cNvPr id="22" name="Picture 2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030364" y="5965379"/>
            <a:ext cx="1084408" cy="814250"/>
          </a:xfrm>
          <a:prstGeom prst="ellipse">
            <a:avLst/>
          </a:prstGeom>
          <a:ln>
            <a:noFill/>
          </a:ln>
          <a:effectLst>
            <a:softEdge rad="112500"/>
          </a:effectLst>
        </p:spPr>
      </p:pic>
    </p:spTree>
    <p:extLst>
      <p:ext uri="{BB962C8B-B14F-4D97-AF65-F5344CB8AC3E}">
        <p14:creationId xmlns:p14="http://schemas.microsoft.com/office/powerpoint/2010/main" val="1056614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600"/>
        </a:spcBef>
        <a:spcAft>
          <a:spcPts val="0"/>
        </a:spcAft>
        <a:buClr>
          <a:schemeClr val="accent1"/>
        </a:buClr>
        <a:buSzPct val="80000"/>
        <a:buFont typeface="Wingdings" panose="05000000000000000000" pitchFamily="2" charset="2"/>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600"/>
        </a:spcBef>
        <a:spcAft>
          <a:spcPts val="0"/>
        </a:spcAft>
        <a:buClr>
          <a:schemeClr val="accent1"/>
        </a:buClr>
        <a:buSzPct val="80000"/>
        <a:buFont typeface="Wingdings" panose="05000000000000000000" pitchFamily="2" charset="2"/>
        <a:buChar char="§"/>
        <a:defRPr sz="16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600"/>
        </a:spcBef>
        <a:spcAft>
          <a:spcPts val="0"/>
        </a:spcAft>
        <a:buClr>
          <a:schemeClr val="accent1"/>
        </a:buClr>
        <a:buSzPct val="80000"/>
        <a:buFont typeface="Wingdings" panose="05000000000000000000" pitchFamily="2" charset="2"/>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600"/>
        </a:spcBef>
        <a:spcAft>
          <a:spcPts val="0"/>
        </a:spcAft>
        <a:buClr>
          <a:schemeClr val="accent1"/>
        </a:buClr>
        <a:buSzPct val="80000"/>
        <a:buFont typeface="Wingdings" panose="05000000000000000000" pitchFamily="2" charset="2"/>
        <a:buChar char="§"/>
        <a:defRPr sz="12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600"/>
        </a:spcBef>
        <a:spcAft>
          <a:spcPts val="0"/>
        </a:spcAft>
        <a:buClr>
          <a:schemeClr val="accent1"/>
        </a:buClr>
        <a:buSzPct val="80000"/>
        <a:buFont typeface="Wingdings" panose="05000000000000000000" pitchFamily="2" charset="2"/>
        <a:buChar char="§"/>
        <a:defRPr sz="12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1" name="Rectangle 3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6EB573C-62B2-4B2C-B0BE-FFB8203C6934}"/>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3400" b="0" i="0" kern="1200">
                <a:solidFill>
                  <a:srgbClr val="EBEBEB"/>
                </a:solidFill>
                <a:latin typeface="+mj-lt"/>
                <a:ea typeface="+mj-ea"/>
                <a:cs typeface="+mj-cs"/>
              </a:rPr>
              <a:t>Global Data Privacy Conversations</a:t>
            </a:r>
          </a:p>
        </p:txBody>
      </p:sp>
      <p:sp>
        <p:nvSpPr>
          <p:cNvPr id="5" name="Slide Number Placeholder 4"/>
          <p:cNvSpPr>
            <a:spLocks noGrp="1"/>
          </p:cNvSpPr>
          <p:nvPr>
            <p:ph type="sldNum" sz="quarter" idx="12"/>
          </p:nvPr>
        </p:nvSpPr>
        <p:spPr>
          <a:xfrm>
            <a:off x="10342708" y="295729"/>
            <a:ext cx="838199" cy="767687"/>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Century Gothic" panose="020B0502020202020204"/>
                <a:ea typeface="+mn-ea"/>
                <a:cs typeface="Calibri" panose="020F050202020403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1</a:t>
            </a:fld>
            <a:endParaRPr kumimoji="0" lang="en-US" sz="2800" b="0" i="0" u="none" strike="noStrike" kern="1200" cap="none" spc="0" normalizeH="0" baseline="0" noProof="0">
              <a:ln>
                <a:noFill/>
              </a:ln>
              <a:solidFill>
                <a:srgbClr val="FFFFFF"/>
              </a:solidFill>
              <a:effectLst/>
              <a:uLnTx/>
              <a:uFillTx/>
              <a:latin typeface="Century Gothic" panose="020B0502020202020204"/>
              <a:ea typeface="+mn-ea"/>
              <a:cs typeface="Calibri" panose="020F0502020204030204" pitchFamily="34" charset="0"/>
            </a:endParaRPr>
          </a:p>
        </p:txBody>
      </p:sp>
      <p:pic>
        <p:nvPicPr>
          <p:cNvPr id="7" name="Content Placeholder 6" descr="Line graph and numbers">
            <a:extLst>
              <a:ext uri="{FF2B5EF4-FFF2-40B4-BE49-F238E27FC236}">
                <a16:creationId xmlns:a16="http://schemas.microsoft.com/office/drawing/2014/main" id="{D16ED14C-018F-4AD3-A56F-EAB1A3FDB2CC}"/>
              </a:ext>
            </a:extLst>
          </p:cNvPr>
          <p:cNvPicPr>
            <a:picLocks noGrp="1" noChangeAspect="1"/>
          </p:cNvPicPr>
          <p:nvPr>
            <p:ph idx="1"/>
          </p:nvPr>
        </p:nvPicPr>
        <p:blipFill>
          <a:blip r:embed="rId4"/>
          <a:stretch>
            <a:fillRect/>
          </a:stretch>
        </p:blipFill>
        <p:spPr>
          <a:xfrm>
            <a:off x="1109763" y="1227334"/>
            <a:ext cx="6470907" cy="440021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0184238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descr="Mobile device with apps">
            <a:extLst>
              <a:ext uri="{FF2B5EF4-FFF2-40B4-BE49-F238E27FC236}">
                <a16:creationId xmlns:a16="http://schemas.microsoft.com/office/drawing/2014/main" id="{5D06F628-26FE-4B02-80F0-A1B9AFF946B9}"/>
              </a:ext>
            </a:extLst>
          </p:cNvPr>
          <p:cNvPicPr>
            <a:picLocks noGrp="1" noChangeAspect="1"/>
          </p:cNvPicPr>
          <p:nvPr>
            <p:ph idx="1"/>
          </p:nvPr>
        </p:nvPicPr>
        <p:blipFill rotWithShape="1">
          <a:blip r:embed="rId4"/>
          <a:srcRect t="23966" r="-1" b="2829"/>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8" name="Freeform: Shape 1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latin typeface="+mj-lt"/>
                <a:cs typeface="+mj-cs"/>
              </a:rPr>
              <a:t>Data Privacy Policies</a:t>
            </a:r>
          </a:p>
        </p:txBody>
      </p:sp>
      <p:sp>
        <p:nvSpPr>
          <p:cNvPr id="22"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a:xfrm>
            <a:off x="11235193" y="6392035"/>
            <a:ext cx="826936" cy="408481"/>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800" b="0" i="0" u="none" strike="noStrike" kern="1200" cap="none" spc="0" normalizeH="0" baseline="0" noProof="0">
                <a:ln>
                  <a:noFill/>
                </a:ln>
                <a:solidFill>
                  <a:srgbClr val="B31166"/>
                </a:solidFill>
                <a:effectLst/>
                <a:uLnTx/>
                <a:uFillTx/>
                <a:latin typeface="Century Gothic" panose="020B0502020202020204"/>
                <a:ea typeface="+mn-ea"/>
                <a:cs typeface="Calibri" panose="020F05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800" b="0" i="0" u="none" strike="noStrike" kern="1200" cap="none" spc="0" normalizeH="0" baseline="0" noProof="0">
              <a:ln>
                <a:noFill/>
              </a:ln>
              <a:solidFill>
                <a:srgbClr val="B31166"/>
              </a:solidFill>
              <a:effectLst/>
              <a:uLnTx/>
              <a:uFillTx/>
              <a:latin typeface="Century Gothic" panose="020B0502020202020204"/>
              <a:ea typeface="+mn-ea"/>
              <a:cs typeface="Calibri" panose="020F0502020204030204" pitchFamily="34" charset="0"/>
            </a:endParaRPr>
          </a:p>
        </p:txBody>
      </p:sp>
    </p:spTree>
    <p:extLst>
      <p:ext uri="{BB962C8B-B14F-4D97-AF65-F5344CB8AC3E}">
        <p14:creationId xmlns:p14="http://schemas.microsoft.com/office/powerpoint/2010/main" val="191259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Content Placeholder 6" descr="Hand with a gavel">
            <a:extLst>
              <a:ext uri="{FF2B5EF4-FFF2-40B4-BE49-F238E27FC236}">
                <a16:creationId xmlns:a16="http://schemas.microsoft.com/office/drawing/2014/main" id="{8B246B9E-F61B-4386-A9EA-A01CD87F3C43}"/>
              </a:ext>
            </a:extLst>
          </p:cNvPr>
          <p:cNvPicPr>
            <a:picLocks noGrp="1" noChangeAspect="1"/>
          </p:cNvPicPr>
          <p:nvPr>
            <p:ph idx="1"/>
          </p:nvPr>
        </p:nvPicPr>
        <p:blipFill rotWithShape="1">
          <a:blip r:embed="rId4">
            <a:alphaModFix amt="40000"/>
          </a:blip>
          <a:srcRect t="10003" b="5727"/>
          <a:stretch/>
        </p:blipFill>
        <p:spPr>
          <a:xfrm>
            <a:off x="20" y="10"/>
            <a:ext cx="12191980" cy="6857990"/>
          </a:xfrm>
          <a:prstGeom prst="rect">
            <a:avLst/>
          </a:prstGeom>
        </p:spPr>
      </p:pic>
      <p:sp>
        <p:nvSpPr>
          <p:cNvPr id="2" name="Title 1"/>
          <p:cNvSpPr>
            <a:spLocks noGrp="1"/>
          </p:cNvSpPr>
          <p:nvPr>
            <p:ph type="title"/>
          </p:nvPr>
        </p:nvSpPr>
        <p:spPr>
          <a:xfrm>
            <a:off x="1154955" y="2099733"/>
            <a:ext cx="8825658" cy="2677648"/>
          </a:xfrm>
        </p:spPr>
        <p:txBody>
          <a:bodyPr vert="horz" lIns="91440" tIns="45720" rIns="91440" bIns="45720" rtlCol="0" anchor="b">
            <a:normAutofit/>
          </a:bodyPr>
          <a:lstStyle/>
          <a:p>
            <a:r>
              <a:rPr lang="en-US" sz="5400">
                <a:solidFill>
                  <a:schemeClr val="tx1"/>
                </a:solidFill>
                <a:latin typeface="+mj-lt"/>
                <a:cs typeface="+mj-cs"/>
              </a:rPr>
              <a:t>Compliance Audits</a:t>
            </a:r>
          </a:p>
        </p:txBody>
      </p:sp>
      <p:sp>
        <p:nvSpPr>
          <p:cNvPr id="4" name="Slide Number Placeholder 3"/>
          <p:cNvSpPr>
            <a:spLocks noGrp="1"/>
          </p:cNvSpPr>
          <p:nvPr>
            <p:ph type="sldNum" sz="quarter" idx="12"/>
          </p:nvPr>
        </p:nvSpPr>
        <p:spPr>
          <a:xfrm>
            <a:off x="10352540" y="295729"/>
            <a:ext cx="838199" cy="767687"/>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Calibri" panose="020F050202020403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3</a:t>
            </a:fld>
            <a:endPar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Calibri" panose="020F0502020204030204" pitchFamily="34" charset="0"/>
            </a:endParaRPr>
          </a:p>
        </p:txBody>
      </p:sp>
    </p:spTree>
    <p:extLst>
      <p:ext uri="{BB962C8B-B14F-4D97-AF65-F5344CB8AC3E}">
        <p14:creationId xmlns:p14="http://schemas.microsoft.com/office/powerpoint/2010/main" val="92950996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0" name="Rectangle 39">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2"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4"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7" name="Content Placeholder 6" descr="Padlock on computer motherboard">
            <a:extLst>
              <a:ext uri="{FF2B5EF4-FFF2-40B4-BE49-F238E27FC236}">
                <a16:creationId xmlns:a16="http://schemas.microsoft.com/office/drawing/2014/main" id="{A04B2B2C-EAE6-46C2-80B9-9E637EEA0CA3}"/>
              </a:ext>
            </a:extLst>
          </p:cNvPr>
          <p:cNvPicPr>
            <a:picLocks noGrp="1" noChangeAspect="1"/>
          </p:cNvPicPr>
          <p:nvPr>
            <p:ph idx="1"/>
          </p:nvPr>
        </p:nvPicPr>
        <p:blipFill rotWithShape="1">
          <a:blip r:embed="rId4"/>
          <a:srcRect l="9329" r="36279"/>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latin typeface="+mj-lt"/>
                <a:cs typeface="+mj-cs"/>
              </a:rPr>
              <a:t>Data Privacy Laws</a:t>
            </a:r>
          </a:p>
        </p:txBody>
      </p:sp>
      <p:sp>
        <p:nvSpPr>
          <p:cNvPr id="46" name="Rectangle 45">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10342708" y="295729"/>
            <a:ext cx="838199" cy="767687"/>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Calibri" panose="020F050202020403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Calibri" panose="020F0502020204030204" pitchFamily="34" charset="0"/>
            </a:endParaRPr>
          </a:p>
        </p:txBody>
      </p:sp>
    </p:spTree>
    <p:extLst>
      <p:ext uri="{BB962C8B-B14F-4D97-AF65-F5344CB8AC3E}">
        <p14:creationId xmlns:p14="http://schemas.microsoft.com/office/powerpoint/2010/main" val="99717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EE97EB56-71F6-435D-9037-EA7884A0B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p:cNvSpPr>
            <a:spLocks noGrp="1"/>
          </p:cNvSpPr>
          <p:nvPr>
            <p:ph type="title"/>
          </p:nvPr>
        </p:nvSpPr>
        <p:spPr>
          <a:xfrm>
            <a:off x="1154955" y="4834467"/>
            <a:ext cx="8825658" cy="586380"/>
          </a:xfrm>
        </p:spPr>
        <p:txBody>
          <a:bodyPr vert="horz" lIns="91440" tIns="45720" rIns="91440" bIns="45720" rtlCol="0" anchor="b">
            <a:normAutofit/>
          </a:bodyPr>
          <a:lstStyle/>
          <a:p>
            <a:pPr>
              <a:lnSpc>
                <a:spcPct val="90000"/>
              </a:lnSpc>
            </a:pPr>
            <a:r>
              <a:rPr lang="en-US" b="0" i="0" kern="1200">
                <a:solidFill>
                  <a:srgbClr val="EBEBEB"/>
                </a:solidFill>
                <a:latin typeface="+mj-lt"/>
                <a:ea typeface="+mj-ea"/>
                <a:cs typeface="+mj-cs"/>
              </a:rPr>
              <a:t>Data Security and Policies</a:t>
            </a:r>
          </a:p>
        </p:txBody>
      </p:sp>
      <p:sp>
        <p:nvSpPr>
          <p:cNvPr id="31" name="Rectangle 30">
            <a:extLst>
              <a:ext uri="{FF2B5EF4-FFF2-40B4-BE49-F238E27FC236}">
                <a16:creationId xmlns:a16="http://schemas.microsoft.com/office/drawing/2014/main" id="{1806AA6E-8227-4323-8975-4F0224F11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10352540" y="295729"/>
            <a:ext cx="838199" cy="767687"/>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Century Gothic" panose="020B0502020202020204"/>
                <a:ea typeface="+mn-ea"/>
                <a:cs typeface="Calibri" panose="020F050202020403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en-US" sz="2800" b="0" i="0" u="none" strike="noStrike" kern="1200" cap="none" spc="0" normalizeH="0" baseline="0" noProof="0">
              <a:ln>
                <a:noFill/>
              </a:ln>
              <a:solidFill>
                <a:srgbClr val="FFFFFF"/>
              </a:solidFill>
              <a:effectLst/>
              <a:uLnTx/>
              <a:uFillTx/>
              <a:latin typeface="Century Gothic" panose="020B0502020202020204"/>
              <a:ea typeface="+mn-ea"/>
              <a:cs typeface="Calibri" panose="020F0502020204030204" pitchFamily="34" charset="0"/>
            </a:endParaRPr>
          </a:p>
        </p:txBody>
      </p:sp>
      <p:pic>
        <p:nvPicPr>
          <p:cNvPr id="5" name="Content Placeholder 4" descr="Graphical user interface, application&#10;&#10;Description automatically generated">
            <a:extLst>
              <a:ext uri="{FF2B5EF4-FFF2-40B4-BE49-F238E27FC236}">
                <a16:creationId xmlns:a16="http://schemas.microsoft.com/office/drawing/2014/main" id="{73C21CB8-FF34-4586-8912-115ED93668F7}"/>
              </a:ext>
            </a:extLst>
          </p:cNvPr>
          <p:cNvPicPr>
            <a:picLocks noGrp="1" noChangeAspect="1"/>
          </p:cNvPicPr>
          <p:nvPr>
            <p:ph idx="1"/>
          </p:nvPr>
        </p:nvPicPr>
        <p:blipFill rotWithShape="1">
          <a:blip r:embed="rId4"/>
          <a:srcRect t="16221" r="9090" b="1396"/>
          <a:stretch/>
        </p:blipFill>
        <p:spPr>
          <a:xfrm>
            <a:off x="1154953" y="1143006"/>
            <a:ext cx="6523995" cy="3429000"/>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8120439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3" name="Rectangle 30">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44" name="Group 32">
            <a:extLst>
              <a:ext uri="{FF2B5EF4-FFF2-40B4-BE49-F238E27FC236}">
                <a16:creationId xmlns:a16="http://schemas.microsoft.com/office/drawing/2014/main" id="{260EE1B3-DDB2-44D7-943C-63D9CEF273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5" name="Rectangle 33">
              <a:extLst>
                <a:ext uri="{FF2B5EF4-FFF2-40B4-BE49-F238E27FC236}">
                  <a16:creationId xmlns:a16="http://schemas.microsoft.com/office/drawing/2014/main" id="{072909CE-AD29-4CE7-A9A7-05D21672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7" name="Content Placeholder 6" descr="A wall covered with sticky notes.">
            <a:extLst>
              <a:ext uri="{FF2B5EF4-FFF2-40B4-BE49-F238E27FC236}">
                <a16:creationId xmlns:a16="http://schemas.microsoft.com/office/drawing/2014/main" id="{AE19AFE3-21DA-4551-B134-A595960FE849}"/>
              </a:ext>
            </a:extLst>
          </p:cNvPr>
          <p:cNvPicPr>
            <a:picLocks noGrp="1" noChangeAspect="1"/>
          </p:cNvPicPr>
          <p:nvPr>
            <p:ph idx="1"/>
          </p:nvPr>
        </p:nvPicPr>
        <p:blipFill rotWithShape="1">
          <a:blip r:embed="rId4">
            <a:duotone>
              <a:prstClr val="black"/>
              <a:schemeClr val="accent5">
                <a:tint val="45000"/>
                <a:satMod val="400000"/>
              </a:schemeClr>
            </a:duotone>
            <a:alphaModFix amt="25000"/>
          </a:blip>
          <a:srcRect t="22932" r="9090" b="-1"/>
          <a:stretch/>
        </p:blipFill>
        <p:spPr>
          <a:xfrm>
            <a:off x="474133" y="475488"/>
            <a:ext cx="11243734" cy="5909733"/>
          </a:xfrm>
          <a:prstGeom prst="rect">
            <a:avLst/>
          </a:prstGeom>
        </p:spPr>
      </p:pic>
      <p:sp>
        <p:nvSpPr>
          <p:cNvPr id="2" name="Title 1"/>
          <p:cNvSpPr>
            <a:spLocks noGrp="1"/>
          </p:cNvSpPr>
          <p:nvPr>
            <p:ph type="title"/>
          </p:nvPr>
        </p:nvSpPr>
        <p:spPr>
          <a:xfrm>
            <a:off x="1154954" y="2099733"/>
            <a:ext cx="8827245" cy="2677648"/>
          </a:xfrm>
        </p:spPr>
        <p:txBody>
          <a:bodyPr vert="horz" lIns="91440" tIns="45720" rIns="91440" bIns="45720" rtlCol="0" anchor="b">
            <a:normAutofit/>
          </a:bodyPr>
          <a:lstStyle/>
          <a:p>
            <a:r>
              <a:rPr lang="en-US" sz="5400">
                <a:latin typeface="+mj-lt"/>
                <a:cs typeface="+mj-cs"/>
              </a:rPr>
              <a:t>Ethical Decision Making</a:t>
            </a:r>
          </a:p>
        </p:txBody>
      </p:sp>
      <p:sp>
        <p:nvSpPr>
          <p:cNvPr id="47" name="Rectangle 36">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10352540" y="295729"/>
            <a:ext cx="838199" cy="767687"/>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Calibri" panose="020F050202020403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Calibri" panose="020F0502020204030204" pitchFamily="34" charset="0"/>
            </a:endParaRPr>
          </a:p>
        </p:txBody>
      </p:sp>
    </p:spTree>
    <p:extLst>
      <p:ext uri="{BB962C8B-B14F-4D97-AF65-F5344CB8AC3E}">
        <p14:creationId xmlns:p14="http://schemas.microsoft.com/office/powerpoint/2010/main" val="271806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8" name="Rectangle 1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4200" b="0" i="0" kern="1200">
                <a:solidFill>
                  <a:srgbClr val="EBEBEB"/>
                </a:solidFill>
                <a:latin typeface="+mj-lt"/>
                <a:ea typeface="+mj-ea"/>
                <a:cs typeface="+mj-cs"/>
              </a:rPr>
              <a:t>Changing Technology</a:t>
            </a:r>
          </a:p>
        </p:txBody>
      </p:sp>
      <p:sp>
        <p:nvSpPr>
          <p:cNvPr id="4" name="Slide Number Placeholder 3"/>
          <p:cNvSpPr>
            <a:spLocks noGrp="1"/>
          </p:cNvSpPr>
          <p:nvPr>
            <p:ph type="sldNum" sz="quarter" idx="12"/>
          </p:nvPr>
        </p:nvSpPr>
        <p:spPr>
          <a:xfrm>
            <a:off x="10342708" y="295729"/>
            <a:ext cx="838199" cy="767687"/>
          </a:xfr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Century Gothic" panose="020B0502020202020204"/>
                <a:ea typeface="+mn-ea"/>
                <a:cs typeface="Calibri" panose="020F050202020403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7</a:t>
            </a:fld>
            <a:endParaRPr kumimoji="0" lang="en-US" sz="2800" b="0" i="0" u="none" strike="noStrike" kern="1200" cap="none" spc="0" normalizeH="0" baseline="0" noProof="0">
              <a:ln>
                <a:noFill/>
              </a:ln>
              <a:solidFill>
                <a:srgbClr val="FFFFFF"/>
              </a:solidFill>
              <a:effectLst/>
              <a:uLnTx/>
              <a:uFillTx/>
              <a:latin typeface="Century Gothic" panose="020B0502020202020204"/>
              <a:ea typeface="+mn-ea"/>
              <a:cs typeface="Calibri" panose="020F0502020204030204" pitchFamily="34" charset="0"/>
            </a:endParaRPr>
          </a:p>
        </p:txBody>
      </p:sp>
      <p:pic>
        <p:nvPicPr>
          <p:cNvPr id="5" name="Content Placeholder 4">
            <a:extLst>
              <a:ext uri="{FF2B5EF4-FFF2-40B4-BE49-F238E27FC236}">
                <a16:creationId xmlns:a16="http://schemas.microsoft.com/office/drawing/2014/main" id="{8AD5353B-3934-4F9F-990A-079DA7AF3176}"/>
              </a:ext>
            </a:extLst>
          </p:cNvPr>
          <p:cNvPicPr>
            <a:picLocks noGrp="1" noChangeAspect="1"/>
          </p:cNvPicPr>
          <p:nvPr>
            <p:ph idx="1"/>
          </p:nvPr>
        </p:nvPicPr>
        <p:blipFill rotWithShape="1">
          <a:blip r:embed="rId4"/>
          <a:srcRect t="13962" r="-3" b="15446"/>
          <a:stretch/>
        </p:blipFill>
        <p:spPr>
          <a:xfrm>
            <a:off x="1109763" y="1143539"/>
            <a:ext cx="6470907" cy="456780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730146973"/>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2610</Words>
  <Application>Microsoft Office PowerPoint</Application>
  <PresentationFormat>Widescreen</PresentationFormat>
  <Paragraphs>52</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Century Gothic</vt:lpstr>
      <vt:lpstr>Lato</vt:lpstr>
      <vt:lpstr>Times New Roman</vt:lpstr>
      <vt:lpstr>Wingdings</vt:lpstr>
      <vt:lpstr>Wingdings 3</vt:lpstr>
      <vt:lpstr>Ion Boardroom</vt:lpstr>
      <vt:lpstr>Global Data Privacy Conversations</vt:lpstr>
      <vt:lpstr>Data Privacy Policies</vt:lpstr>
      <vt:lpstr>Compliance Audits</vt:lpstr>
      <vt:lpstr>Data Privacy Laws</vt:lpstr>
      <vt:lpstr>Data Security and Policies</vt:lpstr>
      <vt:lpstr>Ethical Decision Making</vt:lpstr>
      <vt:lpstr>Changing Technology</vt:lpstr>
    </vt:vector>
  </TitlesOfParts>
  <Company>Southern New Hampshire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Data Privacy Conversations</dc:title>
  <dc:creator>Lopez, Jayson</dc:creator>
  <cp:lastModifiedBy>Lopez, Jayson</cp:lastModifiedBy>
  <cp:revision>2</cp:revision>
  <dcterms:created xsi:type="dcterms:W3CDTF">2023-03-01T17:33:08Z</dcterms:created>
  <dcterms:modified xsi:type="dcterms:W3CDTF">2023-03-01T17:37:08Z</dcterms:modified>
</cp:coreProperties>
</file>